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1"/>
  </p:notesMasterIdLst>
  <p:sldIdLst>
    <p:sldId id="256" r:id="rId2"/>
    <p:sldId id="275" r:id="rId3"/>
    <p:sldId id="259" r:id="rId4"/>
    <p:sldId id="257" r:id="rId5"/>
    <p:sldId id="258" r:id="rId6"/>
    <p:sldId id="270" r:id="rId7"/>
    <p:sldId id="271" r:id="rId8"/>
    <p:sldId id="262" r:id="rId9"/>
    <p:sldId id="263" r:id="rId10"/>
    <p:sldId id="264" r:id="rId11"/>
    <p:sldId id="265" r:id="rId12"/>
    <p:sldId id="276" r:id="rId13"/>
    <p:sldId id="274" r:id="rId14"/>
    <p:sldId id="273" r:id="rId15"/>
    <p:sldId id="269" r:id="rId16"/>
    <p:sldId id="266" r:id="rId17"/>
    <p:sldId id="267" r:id="rId18"/>
    <p:sldId id="268" r:id="rId19"/>
    <p:sldId id="272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275"/>
            <p14:sldId id="259"/>
            <p14:sldId id="257"/>
            <p14:sldId id="258"/>
            <p14:sldId id="270"/>
            <p14:sldId id="271"/>
            <p14:sldId id="262"/>
            <p14:sldId id="263"/>
            <p14:sldId id="264"/>
            <p14:sldId id="265"/>
            <p14:sldId id="276"/>
            <p14:sldId id="274"/>
            <p14:sldId id="273"/>
            <p14:sldId id="269"/>
            <p14:sldId id="266"/>
            <p14:sldId id="267"/>
            <p14:sldId id="268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98" autoAdjust="0"/>
  </p:normalViewPr>
  <p:slideViewPr>
    <p:cSldViewPr>
      <p:cViewPr varScale="1">
        <p:scale>
          <a:sx n="87" d="100"/>
          <a:sy n="87" d="100"/>
        </p:scale>
        <p:origin x="-1050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 1.0</a:t>
          </a:r>
          <a:br>
            <a:rPr lang="en-GB" dirty="0" smtClean="0"/>
          </a:br>
          <a:r>
            <a:rPr lang="en-GB" dirty="0" smtClean="0"/>
            <a:t>First instrument support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F6FB4B9E-AC45-49DF-9716-7B967ABC2443}">
      <dgm:prSet phldrT="[Text]"/>
      <dgm:spPr/>
      <dgm:t>
        <a:bodyPr/>
        <a:lstStyle/>
        <a:p>
          <a:r>
            <a:rPr lang="en-GB" dirty="0" smtClean="0"/>
            <a:t>Jan 2012</a:t>
          </a:r>
          <a:br>
            <a:rPr lang="en-GB" dirty="0" smtClean="0"/>
          </a:br>
          <a:r>
            <a:rPr lang="en-GB" dirty="0" smtClean="0"/>
            <a:t>V2.0</a:t>
          </a:r>
        </a:p>
        <a:p>
          <a:r>
            <a:rPr lang="en-GB" dirty="0" smtClean="0"/>
            <a:t>Scientist validated results. VATES integration</a:t>
          </a:r>
          <a:endParaRPr lang="en-GB" dirty="0"/>
        </a:p>
      </dgm:t>
    </dgm:pt>
    <dgm:pt modelId="{DB89C186-F5F8-4FD4-BFB8-E6E1A692E324}" type="parTrans" cxnId="{4920300A-867D-4ABF-8904-11395A53C168}">
      <dgm:prSet/>
      <dgm:spPr/>
      <dgm:t>
        <a:bodyPr/>
        <a:lstStyle/>
        <a:p>
          <a:endParaRPr lang="en-GB"/>
        </a:p>
      </dgm:t>
    </dgm:pt>
    <dgm:pt modelId="{3092065F-62F8-48F4-BFEA-DB795A96E41A}" type="sibTrans" cxnId="{4920300A-867D-4ABF-8904-11395A53C168}">
      <dgm:prSet/>
      <dgm:spPr/>
      <dgm:t>
        <a:bodyPr/>
        <a:lstStyle/>
        <a:p>
          <a:endParaRPr lang="en-GB"/>
        </a:p>
      </dgm:t>
    </dgm:pt>
    <dgm:pt modelId="{2FD7181E-6D14-4951-8E9E-C77CE637B1D9}">
      <dgm:prSet phldrT="[Text]"/>
      <dgm:spPr/>
      <dgm:t>
        <a:bodyPr/>
        <a:lstStyle/>
        <a:p>
          <a:r>
            <a:rPr lang="en-GB" dirty="0" smtClean="0"/>
            <a:t>Nov 2012</a:t>
          </a:r>
          <a:br>
            <a:rPr lang="en-GB" dirty="0" smtClean="0"/>
          </a:br>
          <a:r>
            <a:rPr lang="en-GB" dirty="0" smtClean="0"/>
            <a:t>V2.4</a:t>
          </a:r>
          <a:br>
            <a:rPr lang="en-GB" dirty="0" smtClean="0"/>
          </a:br>
          <a:r>
            <a:rPr lang="en-GB" dirty="0" smtClean="0"/>
            <a:t>Live Data Reduction</a:t>
          </a:r>
          <a:endParaRPr lang="en-GB" dirty="0"/>
        </a:p>
      </dgm:t>
    </dgm:pt>
    <dgm:pt modelId="{1F1CFBBE-1919-4904-86AF-5C55E2789CF5}" type="parTrans" cxnId="{D717B75F-24C3-4BC9-809B-AAD09B60504C}">
      <dgm:prSet/>
      <dgm:spPr/>
      <dgm:t>
        <a:bodyPr/>
        <a:lstStyle/>
        <a:p>
          <a:endParaRPr lang="en-GB"/>
        </a:p>
      </dgm:t>
    </dgm:pt>
    <dgm:pt modelId="{C44E3C1F-8164-407E-BB27-F01B749EE308}" type="sibTrans" cxnId="{D717B75F-24C3-4BC9-809B-AAD09B60504C}">
      <dgm:prSet/>
      <dgm:spPr/>
      <dgm:t>
        <a:bodyPr/>
        <a:lstStyle/>
        <a:p>
          <a:endParaRPr lang="en-GB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77F6DA-36B5-44C6-B8CA-45F2F031CA5D}" type="pres">
      <dgm:prSet presAssocID="{6E86D186-3009-41A4-8482-8738EF0D8667}" presName="bullet5c" presStyleLbl="node1" presStyleIdx="2" presStyleCnt="5"/>
      <dgm:spPr/>
    </dgm:pt>
    <dgm:pt modelId="{29C91AD0-C507-4939-9ADC-7D28EE98C3EE}" type="pres">
      <dgm:prSet presAssocID="{6E86D186-3009-41A4-8482-8738EF0D8667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946BF89-716D-4C4B-BC10-B6B612CAF242}" type="pres">
      <dgm:prSet presAssocID="{F6FB4B9E-AC45-49DF-9716-7B967ABC2443}" presName="bullet5d" presStyleLbl="node1" presStyleIdx="3" presStyleCnt="5"/>
      <dgm:spPr/>
    </dgm:pt>
    <dgm:pt modelId="{2DCC5956-19C8-4608-A1B0-90AFA0167E60}" type="pres">
      <dgm:prSet presAssocID="{F6FB4B9E-AC45-49DF-9716-7B967ABC2443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94159B6-DABA-4A1A-94C9-80EA226172B1}" type="pres">
      <dgm:prSet presAssocID="{2FD7181E-6D14-4951-8E9E-C77CE637B1D9}" presName="bullet5e" presStyleLbl="node1" presStyleIdx="4" presStyleCnt="5"/>
      <dgm:spPr/>
    </dgm:pt>
    <dgm:pt modelId="{6DF90201-A28B-44AD-BD94-760ACFF5D5A3}" type="pres">
      <dgm:prSet presAssocID="{2FD7181E-6D14-4951-8E9E-C77CE637B1D9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F056A2D-A606-4767-B981-5F290C2394CC}" type="presOf" srcId="{D27F6784-EE8E-4C45-922A-2EF6B38390BD}" destId="{1DAD8E73-AC19-4537-B58E-387B32261134}" srcOrd="0" destOrd="0" presId="urn:microsoft.com/office/officeart/2005/8/layout/arrow2"/>
    <dgm:cxn modelId="{B532AE91-DA4F-4546-8229-ECB8216B2BFE}" type="presOf" srcId="{B8D253D6-6974-45FB-8CBE-BABFE0DC4844}" destId="{84050A4C-F702-4021-B4AE-14BD765726A4}" srcOrd="0" destOrd="0" presId="urn:microsoft.com/office/officeart/2005/8/layout/arrow2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4920300A-867D-4ABF-8904-11395A53C168}" srcId="{A21EA611-A19A-4B67-9B10-54843DEC54AD}" destId="{F6FB4B9E-AC45-49DF-9716-7B967ABC2443}" srcOrd="3" destOrd="0" parTransId="{DB89C186-F5F8-4FD4-BFB8-E6E1A692E324}" sibTransId="{3092065F-62F8-48F4-BFEA-DB795A96E41A}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93236EF9-59B0-4B4A-9B5B-046538F1AD0E}" type="presOf" srcId="{6E86D186-3009-41A4-8482-8738EF0D8667}" destId="{29C91AD0-C507-4939-9ADC-7D28EE98C3EE}" srcOrd="0" destOrd="0" presId="urn:microsoft.com/office/officeart/2005/8/layout/arrow2"/>
    <dgm:cxn modelId="{F5A6139D-8D4E-483E-ACF5-8F847C783514}" type="presOf" srcId="{A21EA611-A19A-4B67-9B10-54843DEC54AD}" destId="{CCBECA63-84B9-4525-9882-B60ADD7341D1}" srcOrd="0" destOrd="0" presId="urn:microsoft.com/office/officeart/2005/8/layout/arrow2"/>
    <dgm:cxn modelId="{BF3E7047-1970-43DA-8948-F2E889FE35EF}" type="presOf" srcId="{F6FB4B9E-AC45-49DF-9716-7B967ABC2443}" destId="{2DCC5956-19C8-4608-A1B0-90AFA0167E60}" srcOrd="0" destOrd="0" presId="urn:microsoft.com/office/officeart/2005/8/layout/arrow2"/>
    <dgm:cxn modelId="{5662E667-519B-408B-A9A3-58630C295802}" srcId="{A21EA611-A19A-4B67-9B10-54843DEC54AD}" destId="{6E86D186-3009-41A4-8482-8738EF0D8667}" srcOrd="2" destOrd="0" parTransId="{FDBC3144-C453-4C4A-8FDD-55B65FD3291D}" sibTransId="{E043F992-4089-4AD5-B482-F0796F4571E5}"/>
    <dgm:cxn modelId="{D717B75F-24C3-4BC9-809B-AAD09B60504C}" srcId="{A21EA611-A19A-4B67-9B10-54843DEC54AD}" destId="{2FD7181E-6D14-4951-8E9E-C77CE637B1D9}" srcOrd="4" destOrd="0" parTransId="{1F1CFBBE-1919-4904-86AF-5C55E2789CF5}" sibTransId="{C44E3C1F-8164-407E-BB27-F01B749EE308}"/>
    <dgm:cxn modelId="{2F52E198-D1F5-4264-BEE6-4019EBDBF0A9}" type="presOf" srcId="{2FD7181E-6D14-4951-8E9E-C77CE637B1D9}" destId="{6DF90201-A28B-44AD-BD94-760ACFF5D5A3}" srcOrd="0" destOrd="0" presId="urn:microsoft.com/office/officeart/2005/8/layout/arrow2"/>
    <dgm:cxn modelId="{C743405D-9C3A-472A-BED2-0B1885D72FBE}" type="presParOf" srcId="{CCBECA63-84B9-4525-9882-B60ADD7341D1}" destId="{91E198D4-0389-4796-A7D6-AC6ADD238316}" srcOrd="0" destOrd="0" presId="urn:microsoft.com/office/officeart/2005/8/layout/arrow2"/>
    <dgm:cxn modelId="{CCB93D78-BDB0-4966-9073-4620A568FBDB}" type="presParOf" srcId="{CCBECA63-84B9-4525-9882-B60ADD7341D1}" destId="{CA977622-5D5E-4C23-A6D4-08C373836E3E}" srcOrd="1" destOrd="0" presId="urn:microsoft.com/office/officeart/2005/8/layout/arrow2"/>
    <dgm:cxn modelId="{B3F4251B-AA86-4E5C-BAB0-3FF1E0E12C8F}" type="presParOf" srcId="{CA977622-5D5E-4C23-A6D4-08C373836E3E}" destId="{965268CF-F8DF-4C5B-A373-044412E06DF1}" srcOrd="0" destOrd="0" presId="urn:microsoft.com/office/officeart/2005/8/layout/arrow2"/>
    <dgm:cxn modelId="{38CC8667-E97E-478E-BC00-6294F08256B7}" type="presParOf" srcId="{CA977622-5D5E-4C23-A6D4-08C373836E3E}" destId="{84050A4C-F702-4021-B4AE-14BD765726A4}" srcOrd="1" destOrd="0" presId="urn:microsoft.com/office/officeart/2005/8/layout/arrow2"/>
    <dgm:cxn modelId="{DE44809E-2ECB-4906-BE95-95A79854E175}" type="presParOf" srcId="{CA977622-5D5E-4C23-A6D4-08C373836E3E}" destId="{C42AEEE3-8A34-4615-B123-F892FCF68336}" srcOrd="2" destOrd="0" presId="urn:microsoft.com/office/officeart/2005/8/layout/arrow2"/>
    <dgm:cxn modelId="{D6E66A13-78D1-42D2-9158-870B531B78EF}" type="presParOf" srcId="{CA977622-5D5E-4C23-A6D4-08C373836E3E}" destId="{1DAD8E73-AC19-4537-B58E-387B32261134}" srcOrd="3" destOrd="0" presId="urn:microsoft.com/office/officeart/2005/8/layout/arrow2"/>
    <dgm:cxn modelId="{2BE7896D-957A-471C-8678-1EB553BE0519}" type="presParOf" srcId="{CA977622-5D5E-4C23-A6D4-08C373836E3E}" destId="{E977F6DA-36B5-44C6-B8CA-45F2F031CA5D}" srcOrd="4" destOrd="0" presId="urn:microsoft.com/office/officeart/2005/8/layout/arrow2"/>
    <dgm:cxn modelId="{FAB3B835-3733-4749-85FB-B7A961EA1ECE}" type="presParOf" srcId="{CA977622-5D5E-4C23-A6D4-08C373836E3E}" destId="{29C91AD0-C507-4939-9ADC-7D28EE98C3EE}" srcOrd="5" destOrd="0" presId="urn:microsoft.com/office/officeart/2005/8/layout/arrow2"/>
    <dgm:cxn modelId="{50815E2C-E82B-46D8-8860-9A3176429CF0}" type="presParOf" srcId="{CA977622-5D5E-4C23-A6D4-08C373836E3E}" destId="{B946BF89-716D-4C4B-BC10-B6B612CAF242}" srcOrd="6" destOrd="0" presId="urn:microsoft.com/office/officeart/2005/8/layout/arrow2"/>
    <dgm:cxn modelId="{A5050195-B82C-4733-8E52-D5A5DFDB3CD8}" type="presParOf" srcId="{CA977622-5D5E-4C23-A6D4-08C373836E3E}" destId="{2DCC5956-19C8-4608-A1B0-90AFA0167E60}" srcOrd="7" destOrd="0" presId="urn:microsoft.com/office/officeart/2005/8/layout/arrow2"/>
    <dgm:cxn modelId="{D6366B98-0156-478D-93C3-5465786C8491}" type="presParOf" srcId="{CA977622-5D5E-4C23-A6D4-08C373836E3E}" destId="{594159B6-DABA-4A1A-94C9-80EA226172B1}" srcOrd="8" destOrd="0" presId="urn:microsoft.com/office/officeart/2005/8/layout/arrow2"/>
    <dgm:cxn modelId="{5CD14134-22EA-4B31-A511-DFE0B334C012}" type="presParOf" srcId="{CA977622-5D5E-4C23-A6D4-08C373836E3E}" destId="{6DF90201-A28B-44AD-BD94-760ACFF5D5A3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Python scripts &amp; libraries</a:t>
          </a:r>
        </a:p>
        <a:p>
          <a:r>
            <a:rPr lang="en-GB" dirty="0" smtClean="0"/>
            <a:t>Workflow Algorithms</a:t>
          </a:r>
        </a:p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CFDCE84F-0090-41F5-B802-C60B253C27FC}" type="presOf" srcId="{7EA90CDF-47C7-47B9-91CF-BB62DC820BB0}" destId="{DBC3689A-4277-4AC2-B3FE-7817816F98CA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3E2306AD-F518-43C9-94B5-43D5EDF627B3}" type="presOf" srcId="{5273B896-91DB-46E8-8E1D-EA91FBC04F76}" destId="{D47D0F73-4893-46DD-B90C-CB71155E091A}" srcOrd="0" destOrd="0" presId="urn:microsoft.com/office/officeart/2005/8/layout/hierarchy4"/>
    <dgm:cxn modelId="{DB8390FE-4720-4205-9131-753B351CA7D4}" type="presOf" srcId="{CD9DB930-68C9-413D-8CD2-317F9286BE00}" destId="{B41EE4E5-F6EE-4B30-81BE-5014888C56BA}" srcOrd="0" destOrd="0" presId="urn:microsoft.com/office/officeart/2005/8/layout/hierarchy4"/>
    <dgm:cxn modelId="{35966C9C-82DD-4B0A-8191-5DC660E30193}" type="presOf" srcId="{08D55A82-BA13-40C3-A2F6-808B732DBE3E}" destId="{3373E9BC-14B2-403C-A7C8-A8CFD0A0DEA6}" srcOrd="0" destOrd="0" presId="urn:microsoft.com/office/officeart/2005/8/layout/hierarchy4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0B4A36F8-219B-4830-915C-D455F983F105}" type="presOf" srcId="{88F232EF-CABB-4D65-8D7E-01000CB55B1E}" destId="{05404C4A-A6EF-4479-B3AB-E6FCDD554C4E}" srcOrd="0" destOrd="0" presId="urn:microsoft.com/office/officeart/2005/8/layout/hierarchy4"/>
    <dgm:cxn modelId="{3FDADD81-F441-47B0-A2DB-5512E48E625D}" type="presOf" srcId="{1C1A3FB8-04D1-4F7D-900C-5C6197980F5D}" destId="{EA6BC028-711E-4955-9CF3-1618B54B6669}" srcOrd="0" destOrd="0" presId="urn:microsoft.com/office/officeart/2005/8/layout/hierarchy4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4C395AAF-70CC-4340-A578-AA038ECF520A}" type="presOf" srcId="{3DC4AFAC-DF78-49C3-A43F-2ADB1DF42C68}" destId="{ABF3A06B-AE8A-4E63-87AC-4AC7C9DFE7D3}" srcOrd="0" destOrd="0" presId="urn:microsoft.com/office/officeart/2005/8/layout/hierarchy4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B13739E0-F762-42E0-80AC-B5129D0639E2}" type="presOf" srcId="{9C8D0EC4-463C-4AB2-87E1-81EB11A4E712}" destId="{91699C2F-57D4-4534-A393-4F83B66AE76E}" srcOrd="0" destOrd="0" presId="urn:microsoft.com/office/officeart/2005/8/layout/hierarchy4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FB874FE5-D828-4D12-8D35-6559BB350A92}" type="presOf" srcId="{11640BDE-C31B-4980-8F82-FD0AF42D0A19}" destId="{28839A7B-F429-4E06-B0C0-EEE7A544FBFD}" srcOrd="0" destOrd="0" presId="urn:microsoft.com/office/officeart/2005/8/layout/hierarchy4"/>
    <dgm:cxn modelId="{9176BD8D-8D86-402F-87FF-B10397054934}" type="presOf" srcId="{C6FF4F03-3ECE-4DFB-9CE7-24C05603E582}" destId="{A3B8700C-7398-4AB7-BEA5-51CA46034818}" srcOrd="0" destOrd="0" presId="urn:microsoft.com/office/officeart/2005/8/layout/hierarchy4"/>
    <dgm:cxn modelId="{552233F0-5B47-4DD8-A30E-139AED538A09}" type="presParOf" srcId="{28839A7B-F429-4E06-B0C0-EEE7A544FBFD}" destId="{052EAB01-D9AC-4D87-8422-D8A7A967D171}" srcOrd="0" destOrd="0" presId="urn:microsoft.com/office/officeart/2005/8/layout/hierarchy4"/>
    <dgm:cxn modelId="{BA985367-5922-4382-8CF1-783DA568F741}" type="presParOf" srcId="{052EAB01-D9AC-4D87-8422-D8A7A967D171}" destId="{91699C2F-57D4-4534-A393-4F83B66AE76E}" srcOrd="0" destOrd="0" presId="urn:microsoft.com/office/officeart/2005/8/layout/hierarchy4"/>
    <dgm:cxn modelId="{4AC9BD25-3DD6-42AA-BFDF-1BB5CBE0597E}" type="presParOf" srcId="{052EAB01-D9AC-4D87-8422-D8A7A967D171}" destId="{E733F284-3637-40A3-B5E9-901068AE4FCB}" srcOrd="1" destOrd="0" presId="urn:microsoft.com/office/officeart/2005/8/layout/hierarchy4"/>
    <dgm:cxn modelId="{9AD9F274-C01E-41D3-9E1A-2962571FCCCB}" type="presParOf" srcId="{052EAB01-D9AC-4D87-8422-D8A7A967D171}" destId="{A78154B8-A63A-4B1F-AB9E-9A5C45E3C638}" srcOrd="2" destOrd="0" presId="urn:microsoft.com/office/officeart/2005/8/layout/hierarchy4"/>
    <dgm:cxn modelId="{CF4ED270-1607-4729-9838-F8DE7726BE88}" type="presParOf" srcId="{A78154B8-A63A-4B1F-AB9E-9A5C45E3C638}" destId="{0827D89D-1E9F-4674-B57A-7E967C3177EA}" srcOrd="0" destOrd="0" presId="urn:microsoft.com/office/officeart/2005/8/layout/hierarchy4"/>
    <dgm:cxn modelId="{D55A03D5-0341-4BB5-9A15-1642CCC2B404}" type="presParOf" srcId="{0827D89D-1E9F-4674-B57A-7E967C3177EA}" destId="{A3B8700C-7398-4AB7-BEA5-51CA46034818}" srcOrd="0" destOrd="0" presId="urn:microsoft.com/office/officeart/2005/8/layout/hierarchy4"/>
    <dgm:cxn modelId="{245F8080-2844-40DC-8E87-9777D96CD9A8}" type="presParOf" srcId="{0827D89D-1E9F-4674-B57A-7E967C3177EA}" destId="{6937A9E6-BC71-4A86-AE6E-D7E1B5349559}" srcOrd="1" destOrd="0" presId="urn:microsoft.com/office/officeart/2005/8/layout/hierarchy4"/>
    <dgm:cxn modelId="{4FB89CE1-1F55-4C1B-95F8-D2E1DEF1068D}" type="presParOf" srcId="{0827D89D-1E9F-4674-B57A-7E967C3177EA}" destId="{8CC7B835-4449-4447-B460-ABFCEA43F01B}" srcOrd="2" destOrd="0" presId="urn:microsoft.com/office/officeart/2005/8/layout/hierarchy4"/>
    <dgm:cxn modelId="{9027FEA7-643F-4B58-B503-A1C546EE4E56}" type="presParOf" srcId="{8CC7B835-4449-4447-B460-ABFCEA43F01B}" destId="{683682E8-1BDD-4086-8C19-C33A27C56964}" srcOrd="0" destOrd="0" presId="urn:microsoft.com/office/officeart/2005/8/layout/hierarchy4"/>
    <dgm:cxn modelId="{464E456C-12C3-4FC9-9612-DDEE5C36497A}" type="presParOf" srcId="{683682E8-1BDD-4086-8C19-C33A27C56964}" destId="{D47D0F73-4893-46DD-B90C-CB71155E091A}" srcOrd="0" destOrd="0" presId="urn:microsoft.com/office/officeart/2005/8/layout/hierarchy4"/>
    <dgm:cxn modelId="{3C74724A-EA2A-45BA-A668-DF39B4F35067}" type="presParOf" srcId="{683682E8-1BDD-4086-8C19-C33A27C56964}" destId="{2FEDEE47-749D-474D-92BF-D2610604FCB8}" srcOrd="1" destOrd="0" presId="urn:microsoft.com/office/officeart/2005/8/layout/hierarchy4"/>
    <dgm:cxn modelId="{15987B13-D1A2-4A82-9876-AF1AB4505139}" type="presParOf" srcId="{28839A7B-F429-4E06-B0C0-EEE7A544FBFD}" destId="{83CA8541-E622-406B-BF12-5C451A107A3B}" srcOrd="1" destOrd="0" presId="urn:microsoft.com/office/officeart/2005/8/layout/hierarchy4"/>
    <dgm:cxn modelId="{D8E525CA-0CA3-491A-BDDB-4B56F58686C1}" type="presParOf" srcId="{28839A7B-F429-4E06-B0C0-EEE7A544FBFD}" destId="{FA8F9C8F-EABA-468F-8595-544D77DA5FDE}" srcOrd="2" destOrd="0" presId="urn:microsoft.com/office/officeart/2005/8/layout/hierarchy4"/>
    <dgm:cxn modelId="{A754F84C-7339-4B81-B939-EB8BF46B8694}" type="presParOf" srcId="{FA8F9C8F-EABA-468F-8595-544D77DA5FDE}" destId="{B41EE4E5-F6EE-4B30-81BE-5014888C56BA}" srcOrd="0" destOrd="0" presId="urn:microsoft.com/office/officeart/2005/8/layout/hierarchy4"/>
    <dgm:cxn modelId="{621373AE-9159-42BD-A052-FCD324C32B8B}" type="presParOf" srcId="{FA8F9C8F-EABA-468F-8595-544D77DA5FDE}" destId="{FC476851-B499-413E-B4EC-073DEDE23585}" srcOrd="1" destOrd="0" presId="urn:microsoft.com/office/officeart/2005/8/layout/hierarchy4"/>
    <dgm:cxn modelId="{5B479E16-E5C6-47B2-9853-5C5AF1739C71}" type="presParOf" srcId="{FA8F9C8F-EABA-468F-8595-544D77DA5FDE}" destId="{9B5B4FDC-4945-4854-8878-68229B87CB6F}" srcOrd="2" destOrd="0" presId="urn:microsoft.com/office/officeart/2005/8/layout/hierarchy4"/>
    <dgm:cxn modelId="{BD82C804-E988-4196-864C-3E2057A1F93D}" type="presParOf" srcId="{9B5B4FDC-4945-4854-8878-68229B87CB6F}" destId="{64FF1FC5-A4E9-46BA-908D-92498E8C8269}" srcOrd="0" destOrd="0" presId="urn:microsoft.com/office/officeart/2005/8/layout/hierarchy4"/>
    <dgm:cxn modelId="{2923E6FB-A6E2-418B-B1A3-B77847308E69}" type="presParOf" srcId="{64FF1FC5-A4E9-46BA-908D-92498E8C8269}" destId="{EA6BC028-711E-4955-9CF3-1618B54B6669}" srcOrd="0" destOrd="0" presId="urn:microsoft.com/office/officeart/2005/8/layout/hierarchy4"/>
    <dgm:cxn modelId="{7A2028D3-3AA6-4726-B722-CCFC76654001}" type="presParOf" srcId="{64FF1FC5-A4E9-46BA-908D-92498E8C8269}" destId="{D455CCDF-E613-4DD9-AC24-3D21F329E300}" srcOrd="1" destOrd="0" presId="urn:microsoft.com/office/officeart/2005/8/layout/hierarchy4"/>
    <dgm:cxn modelId="{980F9681-03AF-49DD-A9BD-542B2CA97317}" type="presParOf" srcId="{64FF1FC5-A4E9-46BA-908D-92498E8C8269}" destId="{AFCFBD7E-A7EB-4509-B2AB-DE559BCE536E}" srcOrd="2" destOrd="0" presId="urn:microsoft.com/office/officeart/2005/8/layout/hierarchy4"/>
    <dgm:cxn modelId="{5221FB03-6ACE-4780-8A8A-31D46C23BBED}" type="presParOf" srcId="{AFCFBD7E-A7EB-4509-B2AB-DE559BCE536E}" destId="{B2631602-D808-4E7E-9415-9843F92EAB53}" srcOrd="0" destOrd="0" presId="urn:microsoft.com/office/officeart/2005/8/layout/hierarchy4"/>
    <dgm:cxn modelId="{2C67BD80-F873-4623-BCB2-316766124A47}" type="presParOf" srcId="{B2631602-D808-4E7E-9415-9843F92EAB53}" destId="{DBC3689A-4277-4AC2-B3FE-7817816F98CA}" srcOrd="0" destOrd="0" presId="urn:microsoft.com/office/officeart/2005/8/layout/hierarchy4"/>
    <dgm:cxn modelId="{14AD4C45-2BF7-455C-AE5F-161D4050DFB4}" type="presParOf" srcId="{B2631602-D808-4E7E-9415-9843F92EAB53}" destId="{253C48A2-E0EE-481D-8F7F-91F03B112078}" srcOrd="1" destOrd="0" presId="urn:microsoft.com/office/officeart/2005/8/layout/hierarchy4"/>
    <dgm:cxn modelId="{1BAA08C1-1666-44E2-9FBE-13FF548D52C4}" type="presParOf" srcId="{AFCFBD7E-A7EB-4509-B2AB-DE559BCE536E}" destId="{683E46C5-5CA4-49A0-B4F8-E80C2C6B1EC8}" srcOrd="1" destOrd="0" presId="urn:microsoft.com/office/officeart/2005/8/layout/hierarchy4"/>
    <dgm:cxn modelId="{D03D0863-54C9-4B2E-B832-86DECE20EF78}" type="presParOf" srcId="{AFCFBD7E-A7EB-4509-B2AB-DE559BCE536E}" destId="{5AF6E28D-2545-4359-995B-EC77A9B1B030}" srcOrd="2" destOrd="0" presId="urn:microsoft.com/office/officeart/2005/8/layout/hierarchy4"/>
    <dgm:cxn modelId="{20F970AF-321E-4C19-9CB0-E886B675CA54}" type="presParOf" srcId="{5AF6E28D-2545-4359-995B-EC77A9B1B030}" destId="{05404C4A-A6EF-4479-B3AB-E6FCDD554C4E}" srcOrd="0" destOrd="0" presId="urn:microsoft.com/office/officeart/2005/8/layout/hierarchy4"/>
    <dgm:cxn modelId="{27DBEA42-5800-4EE5-B9AF-2DA3D74B522E}" type="presParOf" srcId="{5AF6E28D-2545-4359-995B-EC77A9B1B030}" destId="{968E5E55-1705-4EEC-B35C-B9F2040C9017}" srcOrd="1" destOrd="0" presId="urn:microsoft.com/office/officeart/2005/8/layout/hierarchy4"/>
    <dgm:cxn modelId="{0501A336-8483-4072-9C4B-5FB8E21BC35B}" type="presParOf" srcId="{9B5B4FDC-4945-4854-8878-68229B87CB6F}" destId="{159F5E32-83B7-4287-B856-EC08BAA2863B}" srcOrd="1" destOrd="0" presId="urn:microsoft.com/office/officeart/2005/8/layout/hierarchy4"/>
    <dgm:cxn modelId="{76E3FB7E-8DB5-41E2-BEC2-5B03EB156D70}" type="presParOf" srcId="{9B5B4FDC-4945-4854-8878-68229B87CB6F}" destId="{7C341D4E-86AF-43B0-A396-ED57FF6183AE}" srcOrd="2" destOrd="0" presId="urn:microsoft.com/office/officeart/2005/8/layout/hierarchy4"/>
    <dgm:cxn modelId="{5EFB7BA7-1E07-4914-AEFD-7DBE95591E7D}" type="presParOf" srcId="{7C341D4E-86AF-43B0-A396-ED57FF6183AE}" destId="{3373E9BC-14B2-403C-A7C8-A8CFD0A0DEA6}" srcOrd="0" destOrd="0" presId="urn:microsoft.com/office/officeart/2005/8/layout/hierarchy4"/>
    <dgm:cxn modelId="{5EDE1899-3B86-4D55-8A84-C961BC5BE7CF}" type="presParOf" srcId="{7C341D4E-86AF-43B0-A396-ED57FF6183AE}" destId="{A6F5C4A0-DDC6-4FDC-B0D3-82734A8FD4D1}" srcOrd="1" destOrd="0" presId="urn:microsoft.com/office/officeart/2005/8/layout/hierarchy4"/>
    <dgm:cxn modelId="{7763E46F-AA7B-4F65-99A4-FDB8C161AC28}" type="presParOf" srcId="{7C341D4E-86AF-43B0-A396-ED57FF6183AE}" destId="{787543F8-A93B-401D-89FE-E67A8ED37DCB}" srcOrd="2" destOrd="0" presId="urn:microsoft.com/office/officeart/2005/8/layout/hierarchy4"/>
    <dgm:cxn modelId="{668CC50F-156C-4518-B541-F11DF4B257B4}" type="presParOf" srcId="{787543F8-A93B-401D-89FE-E67A8ED37DCB}" destId="{F3AB5FC0-E623-42CA-9BBB-4505A40C6ECA}" srcOrd="0" destOrd="0" presId="urn:microsoft.com/office/officeart/2005/8/layout/hierarchy4"/>
    <dgm:cxn modelId="{25D2B92E-7729-40A1-828D-CBC4101FA360}" type="presParOf" srcId="{F3AB5FC0-E623-42CA-9BBB-4505A40C6ECA}" destId="{ABF3A06B-AE8A-4E63-87AC-4AC7C9DFE7D3}" srcOrd="0" destOrd="0" presId="urn:microsoft.com/office/officeart/2005/8/layout/hierarchy4"/>
    <dgm:cxn modelId="{9DB8BC7D-D2D6-44D0-934A-2AF41D7F398D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July 2007</a:t>
          </a:r>
          <a:br>
            <a:rPr lang="en-GB" sz="1100" kern="1200" dirty="0" smtClean="0"/>
          </a:br>
          <a:r>
            <a:rPr lang="en-GB" sz="1100" kern="1200" dirty="0" smtClean="0"/>
            <a:t>Requirements &amp; Design</a:t>
          </a:r>
          <a:endParaRPr lang="en-GB" sz="11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2008</a:t>
          </a:r>
          <a:br>
            <a:rPr lang="en-GB" sz="1100" kern="1200" dirty="0" smtClean="0"/>
          </a:br>
          <a:r>
            <a:rPr lang="en-GB" sz="1100" kern="1200" dirty="0" smtClean="0"/>
            <a:t>V 1.0</a:t>
          </a:r>
          <a:br>
            <a:rPr lang="en-GB" sz="1100" kern="1200" dirty="0" smtClean="0"/>
          </a:br>
          <a:r>
            <a:rPr lang="en-GB" sz="1100" kern="1200" dirty="0" smtClean="0"/>
            <a:t>First instrument support</a:t>
          </a:r>
          <a:endParaRPr lang="en-GB" sz="1100" kern="1200" dirty="0"/>
        </a:p>
      </dsp:txBody>
      <dsp:txXfrm>
        <a:off x="1926286" y="3068935"/>
        <a:ext cx="1326819" cy="2093137"/>
      </dsp:txXfrm>
    </dsp:sp>
    <dsp:sp modelId="{E977F6DA-36B5-44C6-B8CA-45F2F031CA5D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91AD0-C507-4939-9ADC-7D28EE98C3EE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2010</a:t>
          </a:r>
          <a:br>
            <a:rPr lang="en-GB" sz="1100" kern="1200" dirty="0" smtClean="0"/>
          </a:br>
          <a:r>
            <a:rPr lang="en-GB" sz="1100" kern="1200" dirty="0" smtClean="0"/>
            <a:t>Collaboration with SNS &amp; HFIR</a:t>
          </a:r>
          <a:endParaRPr lang="en-GB" sz="1100" kern="1200" dirty="0"/>
        </a:p>
      </dsp:txBody>
      <dsp:txXfrm>
        <a:off x="3253105" y="2354571"/>
        <a:ext cx="1542627" cy="2807501"/>
      </dsp:txXfrm>
    </dsp:sp>
    <dsp:sp modelId="{B946BF89-716D-4C4B-BC10-B6B612CAF242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C5956-19C8-4608-A1B0-90AFA0167E60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Jan 2012</a:t>
          </a:r>
          <a:br>
            <a:rPr lang="en-GB" sz="1100" kern="1200" dirty="0" smtClean="0"/>
          </a:br>
          <a:r>
            <a:rPr lang="en-GB" sz="1100" kern="1200" dirty="0" smtClean="0"/>
            <a:t>V2.0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Scientist validated results. VATES integration</a:t>
          </a:r>
          <a:endParaRPr lang="en-GB" sz="1100" kern="1200" dirty="0"/>
        </a:p>
      </dsp:txBody>
      <dsp:txXfrm>
        <a:off x="4795732" y="1815051"/>
        <a:ext cx="1598577" cy="3347021"/>
      </dsp:txXfrm>
    </dsp:sp>
    <dsp:sp modelId="{594159B6-DABA-4A1A-94C9-80EA226172B1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90201-A28B-44AD-BD94-760ACFF5D5A3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Nov 2012</a:t>
          </a:r>
          <a:br>
            <a:rPr lang="en-GB" sz="1100" kern="1200" dirty="0" smtClean="0"/>
          </a:br>
          <a:r>
            <a:rPr lang="en-GB" sz="1100" kern="1200" dirty="0" smtClean="0"/>
            <a:t>V2.4</a:t>
          </a:r>
          <a:br>
            <a:rPr lang="en-GB" sz="1100" kern="1200" dirty="0" smtClean="0"/>
          </a:br>
          <a:r>
            <a:rPr lang="en-GB" sz="1100" kern="1200" dirty="0" smtClean="0"/>
            <a:t>Live Data Reduction</a:t>
          </a:r>
          <a:endParaRPr lang="en-GB" sz="1100" kern="1200" dirty="0"/>
        </a:p>
      </dsp:txBody>
      <dsp:txXfrm>
        <a:off x="6394310" y="1485345"/>
        <a:ext cx="1598577" cy="3676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43685" y="38809"/>
        <a:ext cx="1365977" cy="1223640"/>
      </dsp:txXfrm>
    </dsp:sp>
    <dsp:sp modelId="{A3B8700C-7398-4AB7-BEA5-51CA46034818}">
      <dsp:nvSpPr>
        <dsp:cNvPr id="0" name=""/>
        <dsp:cNvSpPr/>
      </dsp:nvSpPr>
      <dsp:spPr>
        <a:xfrm>
          <a:off x="7727" y="1452754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45796" y="1490823"/>
        <a:ext cx="1361756" cy="1223640"/>
      </dsp:txXfrm>
    </dsp:sp>
    <dsp:sp modelId="{D47D0F73-4893-46DD-B90C-CB71155E091A}">
      <dsp:nvSpPr>
        <dsp:cNvPr id="0" name=""/>
        <dsp:cNvSpPr/>
      </dsp:nvSpPr>
      <dsp:spPr>
        <a:xfrm>
          <a:off x="7727" y="2904767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Utility</a:t>
          </a:r>
          <a:endParaRPr lang="en-GB" sz="1700" kern="1200" dirty="0"/>
        </a:p>
      </dsp:txBody>
      <dsp:txXfrm>
        <a:off x="45796" y="2942836"/>
        <a:ext cx="1361756" cy="1223640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60255" y="38809"/>
        <a:ext cx="6891378" cy="1223640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Python scripts &amp; libraries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Workflow Algorithms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60255" y="1490823"/>
        <a:ext cx="4475259" cy="1223640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Unit Conversions</a:t>
          </a:r>
          <a:endParaRPr lang="en-GB" sz="1700" kern="1200" dirty="0"/>
        </a:p>
      </dsp:txBody>
      <dsp:txXfrm>
        <a:off x="1860255" y="2942836"/>
        <a:ext cx="2152754" cy="1223640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Fit Functions</a:t>
          </a:r>
          <a:br>
            <a:rPr lang="en-GB" sz="1700" kern="1200" dirty="0" smtClean="0"/>
          </a:br>
          <a:r>
            <a:rPr lang="en-GB" sz="1700" kern="1200" dirty="0" smtClean="0"/>
            <a:t>Cost Models</a:t>
          </a:r>
          <a:br>
            <a:rPr lang="en-GB" sz="1700" kern="1200" dirty="0" smtClean="0"/>
          </a:br>
          <a:r>
            <a:rPr lang="en-GB" sz="1700" kern="1200" dirty="0" smtClean="0"/>
            <a:t>Constraints</a:t>
          </a:r>
          <a:br>
            <a:rPr lang="en-GB" sz="1700" kern="1200" dirty="0" smtClean="0"/>
          </a:br>
          <a:r>
            <a:rPr lang="en-GB" sz="1700" kern="1200" dirty="0" err="1" smtClean="0"/>
            <a:t>Minimizer</a:t>
          </a:r>
          <a:endParaRPr lang="en-GB" sz="1700" kern="1200" dirty="0"/>
        </a:p>
      </dsp:txBody>
      <dsp:txXfrm>
        <a:off x="4182760" y="2942836"/>
        <a:ext cx="2152754" cy="1223640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98879" y="1490823"/>
        <a:ext cx="2152754" cy="1223640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Archive Searching</a:t>
          </a:r>
          <a:br>
            <a:rPr lang="en-GB" sz="1700" kern="1200" dirty="0" smtClean="0"/>
          </a:br>
          <a:r>
            <a:rPr lang="en-GB" sz="1700" kern="1200" dirty="0" err="1" smtClean="0"/>
            <a:t>LiveData</a:t>
          </a:r>
          <a:r>
            <a:rPr lang="en-GB" sz="1700" kern="1200" dirty="0" smtClean="0"/>
            <a:t> Listeners</a:t>
          </a:r>
          <a:br>
            <a:rPr lang="en-GB" sz="1700" kern="1200" dirty="0" smtClean="0"/>
          </a:br>
          <a:r>
            <a:rPr lang="en-GB" sz="1700" kern="1200" dirty="0" smtClean="0"/>
            <a:t>Data </a:t>
          </a:r>
          <a:r>
            <a:rPr lang="en-GB" sz="1700" kern="1200" dirty="0" err="1" smtClean="0"/>
            <a:t>Catalogs</a:t>
          </a:r>
          <a:endParaRPr lang="en-GB" sz="1700" kern="1200" dirty="0"/>
        </a:p>
      </dsp:txBody>
      <dsp:txXfrm>
        <a:off x="6598879" y="2942836"/>
        <a:ext cx="2152754" cy="1223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26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26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71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59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812EB83-FA42-4E81-9DFE-AECAA372FEF6}" type="slidenum">
              <a:rPr lang="en-US" smtClean="0"/>
              <a:pPr eaLnBrk="1" hangingPunct="1"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344D99-D5FB-493E-BDAB-1F69768277B2}" type="slidenum">
              <a:rPr lang="en-US" smtClean="0"/>
              <a:pPr eaLnBrk="1" hangingPunct="1"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5FA2264-28D7-4906-8B34-24D0B1464CCA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21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65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2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6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07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NS_logo_words_trans_back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097476"/>
            <a:ext cx="971600" cy="650006"/>
          </a:xfrm>
          <a:prstGeom prst="rect">
            <a:avLst/>
          </a:prstGeom>
          <a:noFill/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56436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99" y="6165304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" TargetMode="External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tiff"/><Relationship Id="rId5" Type="http://schemas.openxmlformats.org/officeDocument/2006/relationships/image" Target="../media/image6.gif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Current Development </a:t>
            </a:r>
            <a:br>
              <a:rPr lang="en-GB" sz="3600" dirty="0" smtClean="0"/>
            </a:br>
            <a:r>
              <a:rPr lang="en-GB" sz="3600" dirty="0" smtClean="0"/>
              <a:t>and Future Plans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  <a:br>
              <a:rPr lang="en-GB" sz="1800" dirty="0" smtClean="0"/>
            </a:br>
            <a:r>
              <a:rPr lang="en-GB" sz="1800" dirty="0" smtClean="0"/>
              <a:t>ICNS 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 rotWithShape="1">
          <a:blip r:embed="rId3" cstate="screen"/>
          <a:srcRect l="-1" r="-16"/>
          <a:stretch/>
        </p:blipFill>
        <p:spPr bwMode="auto">
          <a:xfrm rot="16200000">
            <a:off x="3839355" y="1209318"/>
            <a:ext cx="2905451" cy="1728192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0399" y="3807675"/>
            <a:ext cx="4663073" cy="3024336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869217"/>
            <a:ext cx="4213629" cy="234776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8" t="18915" r="1802" b="3715"/>
          <a:stretch/>
        </p:blipFill>
        <p:spPr bwMode="auto">
          <a:xfrm>
            <a:off x="5076056" y="4143790"/>
            <a:ext cx="3932981" cy="264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620688"/>
            <a:ext cx="2708845" cy="339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87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297962" cy="4205287"/>
          </a:xfrm>
        </p:spPr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MantidPlot or command line</a:t>
            </a:r>
          </a:p>
          <a:p>
            <a:pPr lvl="1"/>
            <a:r>
              <a:rPr lang="en-GB" dirty="0" err="1" smtClean="0"/>
              <a:t>iPython</a:t>
            </a:r>
            <a:r>
              <a:rPr lang="en-GB" dirty="0" smtClean="0"/>
              <a:t> Shell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Python Plugins</a:t>
            </a:r>
          </a:p>
          <a:p>
            <a:pPr lvl="2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Fitting functions</a:t>
            </a:r>
          </a:p>
          <a:p>
            <a:pPr lvl="2"/>
            <a:r>
              <a:rPr lang="en-GB" dirty="0" smtClean="0"/>
              <a:t>User interfaces</a:t>
            </a:r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4477" y="4005064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97152"/>
            <a:ext cx="3384376" cy="204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9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Live data reduction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902295"/>
            <a:ext cx="8791575" cy="540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817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Live data reduction</a:t>
            </a:r>
            <a:endParaRPr lang="en-GB" dirty="0"/>
          </a:p>
        </p:txBody>
      </p:sp>
      <p:pic>
        <p:nvPicPr>
          <p:cNvPr id="8" name="Adara2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561" b="8381"/>
          <a:stretch/>
        </p:blipFill>
        <p:spPr>
          <a:xfrm>
            <a:off x="179512" y="921956"/>
            <a:ext cx="8784976" cy="5406609"/>
          </a:xfrm>
        </p:spPr>
      </p:pic>
    </p:spTree>
    <p:extLst>
      <p:ext uri="{BB962C8B-B14F-4D97-AF65-F5344CB8AC3E}">
        <p14:creationId xmlns:p14="http://schemas.microsoft.com/office/powerpoint/2010/main" val="2054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19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Plans</a:t>
            </a:r>
            <a:endParaRPr lang="en-GB" dirty="0"/>
          </a:p>
        </p:txBody>
      </p:sp>
      <p:sp>
        <p:nvSpPr>
          <p:cNvPr id="4" name="AutoShape 2" descr="data:image/jpeg;base64,/9j/4AAQSkZJRgABAQAAAQABAAD/2wCEAAkGBxQTEhUUExQWFRUXGBgWFxgYGBcXGBgXFRQXFxUUGBwYHSggGBwlHBUUITEhJSkrLi4uFx8zODMsNygtLisBCgoKDg0OGxAQGy0mHyUsLywsLCwvLCwsLCwsLCwsLCwsLCwsLCwsLCwsLCwsLCwsLCwsLCwsLSwsLCwsLCwsLP/AABEIAMIBAwMBIgACEQEDEQH/xAAcAAABBQEBAQAAAAAAAAAAAAACAAEDBAYHBQj/xABQEAABAwICBgUHBgsFBgcAAAABAAIRAyEEMQYSQVFhcQUTgZGxByIyocHR8BRCUnKS4RYlQ1Nic4KisrPSJDSDwvEVIzM1Y3REZIWjpLTD/8QAGgEAAwADAQAAAAAAAAAAAAAAAAECAwQFBv/EADIRAAICAQIFAQYFBAMAAAAAAAABAhEDEiEEEzFBUQUiMnGRodFhscHh8BQzQoEVNFL/2gAMAwEAAhEDEQA/ANqkjLU0Lds1KBTotVIBFhQMJQpQxEKYS1D0kCeVKaaAsRaCmDKUp4SATEMkpQAnslqHRCkpC1CGIsVApIxSO5O6kQjUg0sjSREJQnYUMlKfVTwkA0pJQkmIQRQmCKQkMaUyKySABTIiE0IAZMihKEACjDkKSAH1+CdCkigtkhCYLBnTKqAZDSTlAyv61Xq6UV3QQdUAQQBnxutbnwoyUdElLWC5rS0orec0vJnaRkoa/StZwbL3QANWLZbTvKTzxQ9J1E1AkXxtXI/9s1g6dd5IP0tqJ3Sz3GXOeZz84pPOvA9J0/EdKUm2dUaDE57E5xjIBLheBnvyXJ6lcEGZPjZDTxROZ9e5CzvwGk6vWx9NrwwvGsdijrdKUWO1HVGh26Vy8YqTe538FFibuJN0f1D8C0o6qOlaUE64sJz2KSnjqbsntPaFyelVBtwzBQ69rEjjvCf9Q/AaEdcbi2GIe0zYXCGt0kynGs8CTGe5cnpViMibZJ34knabb0f1D8BpR0vG6W0acAS8mcshG9RYrTSi3Jrn22ZZLm7asHmMtiFlbzoy3XWN5JeC7Om1NMMPAMyd27eon6W0Q4gAlsZjeua1iZkdqVGsQeCfMlWwG8qads1oFMxv2zuhP+GzY/4Zndu5rDPcN3FBWNiQbHclzZCo3lTTJp9FhniVVbpk4O85gDe2ViadZTF8jjHgm8uTyFI2eM0wOsOrZLdu/K3K6u9EaTtqHVeCx3HLJc7pVdUyFI+sc+aazZFK+waUdBbpXS6zUvExrbF6Dum6QAJeLkgdmZ5LlYqRvRVXfOvaytcQ+6FpR0p2k2HAnXm8WBQ1NKaIdEkjeBwXM2VbHcpadaAk88/CDSjet00pF0AGJz4b16VfSGg3Vl/pCR9+5cxc8TO9RYhxtvSWeQaUdCOmFPWIDSQDE+1KvphRDZAcTMREdq56x8HsRPfrCdqOdMNKOgu0vpTkUy5+eaSXPmPSiIVSbblLRc7fPDcqtJhv3c+KmpniscojYb2Q6xR1XebCEDK3qKkq0TBjON0KHW1isquBF5vuROaTBjmn1HQAR3KVuDeIsBO8hU5JAC1h9SrtPGFbbRIOYjbdB1Z2kXO8FJSQXsCwmdk+tNijadotwTmi6bEEKfqS4QQb7gUWk7Ao0al5spDfK6s0OjiDZr52GFMzoh5OtqvtyEjtKHONjKbTnGzeo586y9T/AGU+56p085CR6NqOyoOHYR61PMiIoszzSDhdpudi9Sj0BVDp6qRxlWPwcqH8m0d91LyQvqFHgV3iyipVBJH3LRnRuvNqbfUifolUcATqtOdgO7NNZoLZsaRny8CD2IX1RsK1I0VqREtAtsGfenqaJPcLuHcPejn4/I6MqwyAbotW+26050axFhrUyBzCZ2i2I+mxLnR8ipmVLCNhRLVjRasRd7OG2EbNGKwH/EajnxCmZQtnKUAGYWu/BurN6ghD+C1TZUBzzHcks8Q3MjTcIRtHDtC1p0WfbzwY4A9yBmilQOs9oGeSfPgNoyzXTb2IqjcrHPctSdFHSD1g42CapoxUtq1B2/clz4eRUzLETMA7k7KboNjbZtWoGjFWZ60cbIn6LvP5b1J8+P8ALAywLt3ikta3RpwEdcO5JTz1/L+wqZTfoxiR6IpgcTHsTYvoCvTYXvewNYC4xJNty3QqDYF4mlnS9OhQIe101A5jNWDeJvJEBa0csm0i4w1OktzGUiCQCKjgTsAbM7hee9e6OgAWtLm1gY+k2MuIWTpdOQ4FrMjtPuC1dLSesWyMPrCM2h5BjMWC3HOCe35G4vTs7V6V/tr7hM6Bpi+pWPcf4VZw3QNJxALHgwYLpGQ2rzsf03jabKburpNp1NWHN1nO86wmYggyCNWxgcpOjtI8Q2nhX1msLK1+sObmh4ZUMNPmls9trb1ldRZGLhZ5HUaPdGi1DaJUzdH6GWr6lK3prC/nWd5HipP9rYc5Vaf2m+9c/VP8SHw+VdYv5MFvRNIfNHrUjcBTHzR3J2YyicqjPtN96mbUZ9Id49im5GNwkuqI/krRk0dwRhgGyOxSDVORQhg4pWyRoGwFINCPqwm6sIsBhTTFifqgEQZx9aLADVTanJSRxRGd/gjUwIdXkmcFLJSg8EagIQEzmKxJ4Ji4p6gINRLq1PrHcgJ4I1ARaiWopAN6fVG9GoCLVTavFTGnxTanJOwICOKYhTmmUxpIsCCEoU5pJuoTsCAhJTdSkiwHDr5rAeU7rtamHAdSCdQgidctGsHDPZIOV+C3pfa4+OxeXpHQZVw7w9rX6rSWyJ1XRmNyvHtIvDkWOakcfbU1b2zVg6UYikNWhiKlNsklrXkC8SYG2y0OC6OYHtAaBJAsAvc6X0eY1uu0ACw1YkyTe66EYJM3M3HcyOnTsYahpC6p1THkANJLnuJlxLw8lxP6QBXoM6TDqVGn1gIpshrdeYL4L4BNiSLxmthox0E0f7wgCCQBA5a3ZfuXp6R0R8nq2HowbbNZtipyxtBwfFLHlj7N7+fOxgsHjercZph4c2Lt1tW9+Wy/NMRw8VEcMz6De4JvkjPoN7lptpqj1UMUozlO7uu+yrxsTRwSBVbq6fDv+9GKTdhP2ne9TsZrl4/nyJ9fiURxLmgkPfYTYnZ2qv1I3u+073pdV+k77RT2E7fY9XEdIzBo1aurF5eTe15EIG9L1xlWqfaK8zqv0ner3JdUfpu7m/0pypswY8OmCjNan5pHsN6exIyrv7wfEKQaR4oflj2tZ/SvC6t30z3M9yfUd9L90KaG8GJ9ca+UT326U4oflAebGe5XXaUYgU2P1qLw4TAaZbOQOU23LJljvpN+yf6kFKg5uRbHJ3q86yaUa3MGTg4OUdOONd9l9KNczTGrtpsPLWHtKsN02dtojsefa1Y2H/o95HsS1n/RH2j/AEqdKB+n8K+sPz/Q3LdNmbaLhyeD7ApW6aUNtOr+4f8AMFgdd30f3h7k/Wn6J/d96NCMb9L4R/4v6nRWaVYct1orNGWsactB3SDE5WRDSnDH8rHOm8exc6p4t4Bb5+ob6ts4vk7gg6/g77J9iHjXY14+k4JXqTW+2/Veeh04dP4Y/lmdsjxCnb0zhzlVp/bC5V8pHH7D/wClOcQ3f3gjxS5YP0bB2m/odXbjKbsntPJzSja+y5Ga7BB8wwQYLm3AIJGe0SFPVxLHOLmhlMnINIseF7J8vazXfo8HPSpvpd1t8Op1YVRwS60HYqfR2KbVpte3JwFjsIMOaeRkK3qAjKIWOjhyi4txfVBFLX+IULqRUeW9KiSyexJU3VTxSToC0ADx9SpdL0Yo1PqH/VXGvixA/wBVW6XqzQqztYVcJe0hWYvAt89vNbk0A9oDthDu0GRKw2CPnt5jxW/p+iF1H1GyPCUQGwLAbO37yqWkY/s1b6h8QvQpbl5+k392rfUPsSl7pkwf3Y/Ffmc5lBW9E8j4JNchqnzTyPguce9TPpRlJrmtlrTYZgHYoqnRdB1nUaR502H2KTo980qZ3sYe9oXIvKVpJiaHSFRlPEVKbAymQ1ryAJYJtzXTnJRVs8Xw+GebJoi6Ol4vRrB6jv7Jh51XGRRpgzBvIauT+TPA0q+LDKzBUaaL3Q641gacHnc968cab43L5XVM2glp8QvY8kdX8YNH/RqD+H3LWcoznGkdmGHLw+DLrldram9qs1+n2i2EoYKrVpUQyo004Ic+2tWY02LoycRkuc9A4dtXE0KbxLH1WMcASJDngG4uM11rypVPxZX50f8A7FJcd0Uqn5dhP+4o/wA1qM0Upqh+n55vhpuTbdv8kdK0n0FwdHC161MVA6nTc9s1CRIFpBFwvF0G0PoY3Duq1H1WubVdT8wsAgU6bh6TDfzyugabN/F+L/UVP4SuT6IaeuwNF1IUBV1qhqSahYRLGN1Y1HfQmeKucYKatbGvw+fiMnDy0ybla7/c2lTyW0NmIrjmKZ8GhRP8lbMm4pw+tSDvBwWr0R6ZONwrMQWdXrF41dbXjUeW5wJmNyzHS/lObh8TVonDF3VPLNYVAJ1dsFlu9U4YkraMGPiuNlNwi3a69DHaK6MOxr6rW1RT6oNMlhdraxcNjhHo8c1U0l6FODr9S54edVr9YAtHna1oJP0VrfIzU1qmLP6NL1uqrxvK1V1ekD+pp+L1rvGuXq7nVhxU3xjxN+zX6IGnoRiHYUYoPo9X1RrQXP19UMLyI1ImBvVHoDRmvjA80dTzCA7Wdq+kDEWM5FdMwzo6Cn/yDj/8ZxXjeRV808Uf06Y/dd71fJjqivJg/wCQy8rJPa4ul8zOVfJ9jwJ6pruVRknlJCz3yKp1vU6hFXWFPUNna5MBt8rkd6610Xp11vSL8CaGrqvqsbUD9aTS1jduqNWQ1203heHpjRDenMERH+86ku5tqvbrHsDR+ylPDGri+9Dweo5tWnLFe7a/PyZR2iGOH/hanZqnwcV53SPR1agQK1J9MunV1wRMRMb4kd67NpfpnS6PdTbUp1H9YHEamrbULQZ1iPpepct8oGl9PHvomlTqMFNrwdfVuXlptquP0UsmKEVs9y+E47PmktUFpfdX9/Jni5Pqg7B3KmKi9nozoWvXZr0mazZLfTY24AmznDeFrTlGCuTpfjsdLmR7nqaI9I6lTqnHzahtlZ8QPtWHMNW4bT3HwWA6S0eq0aDKrgQbio0EEsOudRwLSRBGrtsedtXo90j8opBxPnjzag/SHzv2hB7xsWOM4ZFqg77Hn/V+Hi3z4dOj+PZ/7+3k9A37E0qQsCB0KqZwxSNyZNq8ElOlgM+xm264Xn9Kvd1T5NtU2XsudlaVR6YYOoqfVJ+/grjH2kFGMwnpt5jxXQqQ80X7Fz3Cem3mPFdBYZAjcurIGM1ufPJedpN/dqvFh9i9NpzXnaR3w9UWu0i9hfbPtUS91l4XWSPxX5nLGPTVKliog6yYlaNHt9R9LdD1Jw9D9VS/ltVu68rRiprYPDHfQpH/ANpq5X5X3kY8AEgdRTyJHz6i6Mp6Y2eTw8O82VwuupvvKez8WYi35o92IpSuc+SX/mLf1VX+ELHlx2kntWk8m2K6vpKgSYDi+n9um4NHa7VHatbmappnYjwrw8NOF31f0Op+U1s9GYj/AAz3V6ZXGtFf79hP+5ofzmLu2lPRxxOEr0GxrPYQ2bDWBDmSdgloXKdDND8V8tpOq0X0mUajajnPEAmmdZrWn50uDRabSVeWLc1Rq8DlhHBNSf8AKOq6aO/F+L/UVf4CvnVd+0/xQp9HYkn51PqxzqODB/EuAqeI6oy+lL2JfE7p5K3fi2l9ar/NcuT6bn8YYv8AXPXVvJZ/y2l9ar/NcuU6b/8AMMX+uenl/toXB/8Abyf7/M2PkTPnYvlR8ay8jytn8YH9TT/zK/5F8SBiMRTOb6bXj/DeQf5vqK9nygaD18XiWVqDmXY1jw8lurql0PsDIhwEZ+btmwk5YqQOccfHOU3Sr9Eeswx0F/6e714QrxvIrahiT/1W+qn9697S0NwvRNWnMhuHbh2k5nWa2i3tvJ7V4nkXb/ZsQf8ArD1Um+9ZP80vwNVO+GyS8yRsMH0NhaVWpiKdJoqvLy941nuJLiakXMEmZDRw4LljunPlnTlCqAQxtWnTphwh2pTLjLhsJcXmNkgbFpvJ90j/AG7pPDk54itWYP8AHeyp/wDl3FeRj+jOq0hpQIbVe2uObmP1/wB9jz2pTdpV5KwR0Tmpu3o2+R0Dp+tgQWfLfkswdTrxSJiRravWDKYyXHvKNUwpxbfkfU9V1LJ6gMDNfrKkzqW1o1PUukab6Fux9Sm8VxSFNpbBYXzLpn0hGxcv0z0YOAqU6ZqirrsL51NSIcWx6TpySzXT228mT05Y1Je29W+382M+CumeTz+6H9a/+Fi5mtvodpDh6GH1KtQtdrudGo91iGxdrSNhXD9UhOeCoJt2uh1squJuntBBBAIIIINwQbEHeFgmgYHHhjHTTqaoLQbt1z5gdxBuNuq7ivc6Y0qpU8OKtI67qmsKQIIktJa5zgYOqCO3LiMrongXV65r1DrBp1iT86pmO7P7K0/SsGWGqctl0ry/2NXI4xxTc/do3jqxnMfGxIYg7T2KIuzvPBMRuMLrWzyxcGOj4CSpRxSRqYWy2X8/jxVPpYk0apNvNKvhpI9+3uVTpn/gVd4afgrJDqijGYT028x4rfsd5rY3BYDCem3mFvqPoN5BdNiYTRc968/SMf2ep9Un1L0A4SexUdIf7vU4MJ7hKiXQrF/cj8UcjSTJLSPan0TohfA4T/t6P8tq5f5YWxjmHfh2fzKoWTZ0viAA1uIrtaAAGirUDQAIAADoA4KtWrueZe5zzvc4uMbpcVnnlUo0c3h+ClizPI35+oCKlVLXBzTquaQ5pGYc0y0jkQECSwHSO6aK6bYfFU269RlKvk6m9wbLt9MugOBzgXG3efexHSdCm3WfXpMaNrqjGjvJXzaUIYNwWwuIdbo5M/SouVxlS8Ubnyk6YNxZbQoEmgx2sX3HWPggEA31GgmJzJnYCcOkksMpOTtnQw4o4oaInU9A9NcHhcFTo1qjm1GuqEgU6jvSqOcLtbGRG1c/0mxrK+LxFanJZUqOc2RBg5SDkvMTyqlkbikRi4aGPJLIm7f3su9D9J1MNWZWpGHsMiciMnNO8EEg811LD+VnDFoL6FdrouG9W9s7muL2k8yAuQApwEQySj0DPwmPO05Lc1Om+mb8eWta006DDrNaSC5zojXfFhAJAaJiTczYtD9N3YCk+m2gKuu/X1jULI81rYgMM+jnO1ZXUO49xRjDv+g77J9yXMlq1D/pcfL5dbHq9GaSVKGNdjGNbrOfVcWEnVIrFxLSRcgFwP7IV/pLTuvWxNDEmnRbUoa+pAfB1xHny+TFyIjMrNjDv+i7uKQwzz80pKcullPhsbepx3qu/Q2B8qWO3Yccqb/bUWc6f6erYx7alctLmt1Rqt1QBJPiSqPyd271hN1Dt3rCbySapsUOFxweqMaZGlKkZh3EgASTYC1ycgN5U56PeDBhpmCCYIO4jMKDNTIsNRfVeym2S4nVaLwJJPYBLie0rqfR2Ep0aTKbJIb+8T6TjzMn1LMaF9G6rTWcLukM4N2u7T6hxWpmZ2fHFYsj7I876pxOufLj0XX4/t9yZ5nLwCAumB4ImsE5/G4oCIMe5Y7OUDCdAXHeEkakFF8PBHx2ws35QOlX0qTG03Aa5IcCASW6pPML32nbPasdp70Xrhtam1znC1SJIDWgw6N/uWXF725scKovLFS6fiZfD9M1A5vo57o9q0H4X1w2BqWH0d3asXUdq3OzhHiruE0uxVBpZQdqsJ1jLWOk2vLmyLAWnYtypSfVnZyPBjhtCLfwRrMTpB0hQDXV6dFgqML2SJlsEtPmPIvMxnyUWI0jxFbCse9jAyqHskA5tDddvpGDD29/NeBX0hqYllKm5zz1NN8Fxab6sebGQsFN0WKj8PRoNa4uBc+ACYLjqmRHmwBMqsqaia/CaeYnOMa37JB4DDUnlwe4MgSLOdJOQ9IQLFQmm36I3Zu9601TQgEg9aT+xH+a6s09DWReq/Lc371qOUa2N6PqeFTblK12VdPoZAtb9Fv73vShv0W+v3rYjQ6l+cqd7B/lTfgrRAguq97b9zVNmR+rcN+PyMfA+i3uTvcACdVtv0Qtr+CtC0dYebh2z5qb8GaGUP5a3uhLWiH6xw/h/JfcyeNdRt1OUXkNJm17AZ3VcPG5v2Wn2Lbt0Yww+Yftv9hRt0bwp/Jnf6dQ9npIeSLZixesYYwUZam/NL7mEkbm9w9ya24dwXQaGj+GGdEbfnVNnN1tiOn0Jh/zDOdz4o1ot+tYe0X9Puc5c4NuRIkTAvE39Uq3icYxxmk0sbul3qm6356CoTBoUvsNkbsxdFT6Mo/NoUhxFNgPgq1qqMEvV48xTSdLtexzh1c/SPeUza8/O9ZXUqVJsWDLfogc7RdTtbGToyIEQO1RqKfrniH1/Y5Q1jjkHHsJUjcDU/NVD+w8+xdUInaRnE3neNnehewtNjIF4N+1Gsh+ty/8fX9jmzMPiXUxSNB+q0kg9WRmZ2jOEw6DxP5l3e0eJXSaL7xBG0ZZ+5TNuCbSTGUSNo4JSytmvD1bJBNRiut72/1Oas0dxR/Jd76f9SlboxiNzBzd7gV0KqwDKD8ZhRtpB2Ug8bTyU80H61xHiPyf3MH+C2IEEPptIIIIc4wQZy1b3Cm/BmrUuazZ22fNua1xpGdnM2A4IXjcTnuzlUsu1GF+qZ3PWquq6diPq49EWAgRsAtEboScIzgFEwRPDfknBmPuIvxSVGgM1x4D42KQvO0fHBRm+1LhnyQ0IINZw70lH1f1u5JTQy2BnAtFp+MlW6YfrUalgPNOVwrVXcqHSZHUvj6JUwdTXxMd0zIUcOC4DeYXq9KdCAapb84hobxI3zvHrVHD+m36w8VuTRBawm5EEcDcTbtXbboyMznQfQzQ8vPzHOa0RmRafWtFUblz9ikoUg2wEZntJvmiqMmBF/uusWX3W/wEQOuPUgA+ApS3h4odUTPA88/WubqCxng7eyUdov2/G1ABbeCgz4JaqCw6h2zb4y9xT67bzB+OKAuIkRbkD2/eheL/AHfEo1CtCeJJ3+O5Km2CAc/YncIiCciOwjJCJk3ntUMGHrAEhtrZEcNiOi4H0jGwkDaq4PYeKKlYfdmp1NEOTXYndW2jd2dqk80w6x3gcc7qu0t79iEP2T2WPqRzBrJ5CAiNo5eB2KWnrZTI2b4UdJ5iCZvbkpg8HZ6lkU7LUrE88STtt65CBpvafjipNex5bULnZSPDZuTsBoOVjxlA6dluGaMuumDjOzjlM8LJgE10WMCYzt8BIjlwEhO88t0Xnmo2vE3te5zPNTQCDgLC2XqULzlPtVqBrWgiMtqjdRk5gHcAVLQqIGtuDJ70QaJnL49akdTblt5JNY2M+9FtC3ISwQjazYncAN/xtTWAmcvic0KQCJG5JOag3E8fgJKtYyT5QHAT2Lz+lo6up9Uq8GzHxZVOmKP+7qGcmn4hOC9tB3MnQ9JvMeK31E+a3ksDhj57ea3tD0W8gV2JFMlGYy2+CjxbrCBcG17oyZO4XUOKmBzWHL7j+BLK7MQ5p87LfKKrW+JQaom4GX+qF9EC2cdua5SYrJnVtvv9ibrt8etQNbfbyRNbw2QqtFWG+vYAfcULXCd5iexKjRJ9spNpbRmeyyewAiqDI2Z3TsJPwERowcstnNR1QN/rCVIVIFx5nu7UURkfaOHBCWn4+5ET3bbeKKQbC6pwIBzRDbMJp3TPEyOUppB3Ts4JaExaUxal/A5owO4oKYDjAsc5M9+SMTlEjbGziloDSh2N2jvhSEHeq5q8HAezIBP1gNr2z4Tu3p6X5CiYzGYPNMJkZDfGSgpniZPbCdzhGYndfYj2g3JBrTb4Pem6kzftvHgotexyndO/gpOvgWMSBwVWx7iAMzIEd3vUjmk5nffwULy69iBvjxSdWnKOKBh6nEbL+5NUG7duKanWIg7SpTU2ROzbYIEC1xJvfkPjghLgLIqLtawm3HjtRPE2sR6uSAJ2ZZpKsGjcfWUkbDJKNUQZOzvBKr9Kx1FTziTq5bYjNRdYBk6N0GJ4XUHSL5pvgfN3gWA4+xXBe0h0Zyh6TeY8VvsP6IWAo+k3mPFdAw58xtti6rBin2+CCuJAhEeO9Q48kAEf6LHl9x/AQPViAZBz27k+oBEWveVTp44xnrdm71BF8sMS4wdg3jdK5eljot9QIJBBvF9ucx3Jvkt9UwMztyG0b1VOM82w2zn6wpR0gYvcbCb52jLwKVMKFiqbxEap7TEcbZqam4wYyi4ziOahq4y0EmJtcC+yBKjFZ7pPrI27EUwosawBE9me3JE8NlVOuIsSD4pfKSTnB5g+CWkWkvdTfLWHIjZv5piwCxsdg39iq0MY6bkbz5xuB23QDFPuBlsg3HDJGgNJfZTE7InPYJyJQPpCZAz4gXVJtZ4mR3Rkdpshc4yQd27hkU9AaS9UowZ5bB7DdEDI2wBI7dvJeaS7fb6uZjYjl5GYEZ2ifXfkjSOixGRve05o2YYZ2jmquo+3uM92xV6bXNg2BmbR8FPSFFzUa2wIEmD7jCZzI+cLZ3CrvoOJuRBGsZgGdo4IKmEdn3ZRyRpQtCLraPK152Z7Iuk9zHQA8CM5gX2fBXmupunhE5pNpE3A7xu25WzT0IrSi/1c5zlly5ISzhl/qFUw73ZiQRt3crI3YipOZ9vaSEaBOJbbSJ3nhPfyRVqEOkCwgm8i+/Z2Kgca42m20R9yBldzR6Tu+x4ZI0Mek9Ak3MDw5IdgMxwz7FFQxI+cO7L44o/lDCZiOBi3JKmKgQ+MvBOp3Fv5xvekjfwLfwVqYuez2KHpNo6t/JJJXD30UZun6Q5jxW8o+g3kEkl1mJkk37vFU+mXEUSQYMnwCSSxz91iXU8zECwPD2qagJBnd7UklzWWwA30VYxdha3LtSSSAqVB532farJHnftf5SkkhgBUzP1T4hPtb9YJJIAPYezxULfQ+OKSSQixU+b2exQU8zzCSSS6AizhtvJA6z7fFkkkdw7leo4ipAJAt4Jg8mQSc0klZRHOajp+1OkmgGfbVAyv4FGD5naB6ikkmBdwLjqDs9qs4nIcikksb6k9ynWFnc2+Cd48w8x4OSSVIYONHofqx4lV6GT+SSSa6DHe8gwCQEkkkw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2" name="Picture 4" descr="http://sojournfoundation.org/wp-content/uploads/2012/08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24744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4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Intelligent Run Control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760132" y="620688"/>
            <a:ext cx="3240360" cy="6012079"/>
            <a:chOff x="9502726" y="20177745"/>
            <a:chExt cx="6480720" cy="11995769"/>
          </a:xfrm>
        </p:grpSpPr>
        <p:grpSp>
          <p:nvGrpSpPr>
            <p:cNvPr id="5" name="Group 4"/>
            <p:cNvGrpSpPr/>
            <p:nvPr/>
          </p:nvGrpSpPr>
          <p:grpSpPr>
            <a:xfrm>
              <a:off x="9862766" y="20177745"/>
              <a:ext cx="6120680" cy="11995769"/>
              <a:chOff x="8206582" y="20249753"/>
              <a:chExt cx="6120680" cy="11995769"/>
            </a:xfrm>
          </p:grpSpPr>
          <p:sp>
            <p:nvSpPr>
              <p:cNvPr id="7" name="Decision 21"/>
              <p:cNvSpPr/>
              <p:nvPr/>
            </p:nvSpPr>
            <p:spPr bwMode="auto">
              <a:xfrm>
                <a:off x="9430718" y="27378545"/>
                <a:ext cx="3960440" cy="3168352"/>
              </a:xfrm>
              <a:prstGeom prst="flowChartDecision">
                <a:avLst/>
              </a:prstGeom>
              <a:gradFill flip="none" rotWithShape="1">
                <a:gsLst>
                  <a:gs pos="0">
                    <a:srgbClr val="FF6600"/>
                  </a:gs>
                  <a:gs pos="100000">
                    <a:srgbClr val="FFFF00"/>
                  </a:gs>
                </a:gsLst>
                <a:lin ang="18900000" scaled="0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rPr>
                  <a:t>Does statistic meet criteria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8206582" y="20249753"/>
                <a:ext cx="6120680" cy="11995769"/>
                <a:chOff x="8206582" y="20249753"/>
                <a:chExt cx="6120680" cy="11995769"/>
              </a:xfrm>
            </p:grpSpPr>
            <p:sp>
              <p:nvSpPr>
                <p:cNvPr id="9" name="Process 20"/>
                <p:cNvSpPr/>
                <p:nvPr/>
              </p:nvSpPr>
              <p:spPr bwMode="auto">
                <a:xfrm>
                  <a:off x="9862766" y="21833929"/>
                  <a:ext cx="3096344" cy="936104"/>
                </a:xfrm>
                <a:prstGeom prst="flowChartProcess">
                  <a:avLst/>
                </a:prstGeom>
                <a:solidFill>
                  <a:srgbClr val="008000">
                    <a:alpha val="68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BEGIN</a:t>
                  </a:r>
                  <a:r>
                    <a:rPr kumimoji="0" lang="en-US" sz="16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Run</a:t>
                  </a: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0" name="Process 37"/>
                <p:cNvSpPr/>
                <p:nvPr/>
              </p:nvSpPr>
              <p:spPr bwMode="auto">
                <a:xfrm>
                  <a:off x="8206582" y="20249753"/>
                  <a:ext cx="3708412" cy="576064"/>
                </a:xfrm>
                <a:prstGeom prst="flowChartProcess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Define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Region of interest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1" name="Process 38"/>
                <p:cNvSpPr/>
                <p:nvPr/>
              </p:nvSpPr>
              <p:spPr bwMode="auto">
                <a:xfrm>
                  <a:off x="9862766" y="23850153"/>
                  <a:ext cx="3096344" cy="1080120"/>
                </a:xfrm>
                <a:prstGeom prst="flowChartProcess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dirty="0" smtClean="0"/>
                    <a:t>Update from DAE &amp; Reduce data to S(</a:t>
                  </a:r>
                  <a:r>
                    <a:rPr lang="en-US" sz="1200" dirty="0" err="1" smtClean="0"/>
                    <a:t>q,w</a:t>
                  </a:r>
                  <a:r>
                    <a:rPr lang="en-US" sz="1200" dirty="0" smtClean="0"/>
                    <a:t>)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2" name="Process 40"/>
                <p:cNvSpPr/>
                <p:nvPr/>
              </p:nvSpPr>
              <p:spPr bwMode="auto">
                <a:xfrm>
                  <a:off x="9862766" y="25506337"/>
                  <a:ext cx="3096344" cy="1080120"/>
                </a:xfrm>
                <a:prstGeom prst="flowChartProcess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Calculate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statistic for ROI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3" name="Process 41"/>
                <p:cNvSpPr/>
                <p:nvPr/>
              </p:nvSpPr>
              <p:spPr bwMode="auto">
                <a:xfrm>
                  <a:off x="11014894" y="21041841"/>
                  <a:ext cx="3312368" cy="504057"/>
                </a:xfrm>
                <a:prstGeom prst="flowChartProcess">
                  <a:avLst/>
                </a:prstGeom>
                <a:solidFill>
                  <a:srgbClr val="FF66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Define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error bar criteria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3031118" y="28054806"/>
                  <a:ext cx="1295128" cy="746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NO</a:t>
                  </a:r>
                  <a:endParaRPr lang="en-US" b="1" dirty="0"/>
                </a:p>
              </p:txBody>
            </p:sp>
            <p:cxnSp>
              <p:nvCxnSpPr>
                <p:cNvPr id="15" name="Straight Connector 14"/>
                <p:cNvCxnSpPr>
                  <a:stCxn id="10" idx="2"/>
                  <a:endCxn id="9" idx="0"/>
                </p:cNvCxnSpPr>
                <p:nvPr/>
              </p:nvCxnSpPr>
              <p:spPr bwMode="auto">
                <a:xfrm>
                  <a:off x="10060788" y="20825817"/>
                  <a:ext cx="1350150" cy="100811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" name="Straight Connector 15"/>
                <p:cNvCxnSpPr>
                  <a:stCxn id="13" idx="2"/>
                  <a:endCxn id="9" idx="0"/>
                </p:cNvCxnSpPr>
                <p:nvPr/>
              </p:nvCxnSpPr>
              <p:spPr bwMode="auto">
                <a:xfrm flipH="1">
                  <a:off x="11410938" y="21545897"/>
                  <a:ext cx="1260140" cy="28803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/>
                <p:cNvCxnSpPr>
                  <a:stCxn id="9" idx="2"/>
                  <a:endCxn id="11" idx="0"/>
                </p:cNvCxnSpPr>
                <p:nvPr/>
              </p:nvCxnSpPr>
              <p:spPr bwMode="auto">
                <a:xfrm>
                  <a:off x="11410938" y="22770033"/>
                  <a:ext cx="0" cy="108012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/>
                <p:cNvCxnSpPr>
                  <a:stCxn id="11" idx="2"/>
                  <a:endCxn id="12" idx="0"/>
                </p:cNvCxnSpPr>
                <p:nvPr/>
              </p:nvCxnSpPr>
              <p:spPr bwMode="auto">
                <a:xfrm>
                  <a:off x="11410938" y="24930273"/>
                  <a:ext cx="0" cy="57606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/>
                <p:cNvCxnSpPr>
                  <a:stCxn id="12" idx="2"/>
                  <a:endCxn id="7" idx="0"/>
                </p:cNvCxnSpPr>
                <p:nvPr/>
              </p:nvCxnSpPr>
              <p:spPr bwMode="auto">
                <a:xfrm>
                  <a:off x="11410938" y="26586457"/>
                  <a:ext cx="0" cy="7920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>
                  <a:off x="11413034" y="23274089"/>
                  <a:ext cx="2664296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14039230" y="23274089"/>
                  <a:ext cx="0" cy="5688632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22" name="Straight Connector 21"/>
                <p:cNvCxnSpPr>
                  <a:stCxn id="7" idx="3"/>
                </p:cNvCxnSpPr>
                <p:nvPr/>
              </p:nvCxnSpPr>
              <p:spPr bwMode="auto">
                <a:xfrm>
                  <a:off x="13391158" y="28962721"/>
                  <a:ext cx="648072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1374934" y="30394169"/>
                  <a:ext cx="1296144" cy="746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YES</a:t>
                  </a:r>
                  <a:endParaRPr lang="en-US" b="1" dirty="0"/>
                </a:p>
              </p:txBody>
            </p:sp>
            <p:cxnSp>
              <p:nvCxnSpPr>
                <p:cNvPr id="24" name="Straight Arrow Connector 23"/>
                <p:cNvCxnSpPr>
                  <a:stCxn id="7" idx="2"/>
                  <a:endCxn id="25" idx="0"/>
                </p:cNvCxnSpPr>
                <p:nvPr/>
              </p:nvCxnSpPr>
              <p:spPr bwMode="auto">
                <a:xfrm>
                  <a:off x="11410938" y="30546898"/>
                  <a:ext cx="20864" cy="76252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25" name="Process 101"/>
                <p:cNvSpPr/>
                <p:nvPr/>
              </p:nvSpPr>
              <p:spPr bwMode="auto">
                <a:xfrm>
                  <a:off x="9883630" y="31309418"/>
                  <a:ext cx="3096344" cy="936104"/>
                </a:xfrm>
                <a:prstGeom prst="flowChartProcess">
                  <a:avLst/>
                </a:prstGeom>
                <a:solidFill>
                  <a:srgbClr val="FF0000">
                    <a:alpha val="63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 smtClean="0"/>
                    <a:t>END run</a:t>
                  </a:r>
                  <a:endPara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</p:grpSp>
        </p:grpSp>
        <p:sp>
          <p:nvSpPr>
            <p:cNvPr id="6" name="Left Brace 5"/>
            <p:cNvSpPr/>
            <p:nvPr/>
          </p:nvSpPr>
          <p:spPr bwMode="auto">
            <a:xfrm>
              <a:off x="9502726" y="23490113"/>
              <a:ext cx="1800200" cy="3240360"/>
            </a:xfrm>
            <a:prstGeom prst="leftBrace">
              <a:avLst/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900" y="3717032"/>
            <a:ext cx="3007840" cy="306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Group 28"/>
          <p:cNvGrpSpPr/>
          <p:nvPr/>
        </p:nvGrpSpPr>
        <p:grpSpPr>
          <a:xfrm>
            <a:off x="429718" y="1127187"/>
            <a:ext cx="2558106" cy="2733861"/>
            <a:chOff x="717750" y="25362321"/>
            <a:chExt cx="6840760" cy="6855440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7750" y="25362321"/>
              <a:ext cx="6840760" cy="6855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tangle 30"/>
            <p:cNvSpPr/>
            <p:nvPr/>
          </p:nvSpPr>
          <p:spPr bwMode="auto">
            <a:xfrm>
              <a:off x="4750198" y="28818705"/>
              <a:ext cx="504056" cy="864096"/>
            </a:xfrm>
            <a:prstGeom prst="rect">
              <a:avLst/>
            </a:prstGeom>
            <a:solidFill>
              <a:srgbClr val="FFFF00">
                <a:alpha val="7800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2" name="Rectangle 31"/>
          <p:cNvSpPr/>
          <p:nvPr/>
        </p:nvSpPr>
        <p:spPr bwMode="auto">
          <a:xfrm>
            <a:off x="3773424" y="4193519"/>
            <a:ext cx="294519" cy="2043793"/>
          </a:xfrm>
          <a:prstGeom prst="rect">
            <a:avLst/>
          </a:prstGeom>
          <a:solidFill>
            <a:srgbClr val="FF6600">
              <a:alpha val="5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33" name="Straight Connector 32"/>
          <p:cNvCxnSpPr>
            <a:stCxn id="31" idx="3"/>
            <a:endCxn id="6" idx="1"/>
          </p:cNvCxnSpPr>
          <p:nvPr/>
        </p:nvCxnSpPr>
        <p:spPr bwMode="auto">
          <a:xfrm>
            <a:off x="2126146" y="2677843"/>
            <a:ext cx="3633986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endCxn id="6" idx="1"/>
          </p:cNvCxnSpPr>
          <p:nvPr/>
        </p:nvCxnSpPr>
        <p:spPr bwMode="auto">
          <a:xfrm flipV="1">
            <a:off x="4067943" y="3092798"/>
            <a:ext cx="1692189" cy="1560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53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Current high Volume data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09975" cy="4205288"/>
          </a:xfrm>
        </p:spPr>
        <p:txBody>
          <a:bodyPr/>
          <a:lstStyle/>
          <a:p>
            <a:pPr eaLnBrk="1" hangingPunct="1"/>
            <a:r>
              <a:rPr lang="en-GB" smtClean="0"/>
              <a:t>users need to:</a:t>
            </a:r>
          </a:p>
          <a:p>
            <a:pPr lvl="1" eaLnBrk="1" hangingPunct="1"/>
            <a:r>
              <a:rPr lang="en-GB" smtClean="0"/>
              <a:t>Use SSH</a:t>
            </a:r>
          </a:p>
          <a:p>
            <a:pPr lvl="1" eaLnBrk="1" hangingPunct="1"/>
            <a:r>
              <a:rPr lang="en-GB" smtClean="0"/>
              <a:t>Use VNC</a:t>
            </a:r>
          </a:p>
          <a:p>
            <a:pPr lvl="1" eaLnBrk="1" hangingPunct="1"/>
            <a:r>
              <a:rPr lang="en-GB" smtClean="0"/>
              <a:t>Use VPN</a:t>
            </a:r>
          </a:p>
          <a:p>
            <a:pPr lvl="1" eaLnBrk="1" hangingPunct="1"/>
            <a:r>
              <a:rPr lang="en-GB" smtClean="0"/>
              <a:t>federal ID and password</a:t>
            </a:r>
          </a:p>
          <a:p>
            <a:pPr eaLnBrk="1" hangingPunct="1"/>
            <a:r>
              <a:rPr lang="en-GB" smtClean="0"/>
              <a:t>Also 3D views will not work well</a:t>
            </a:r>
          </a:p>
          <a:p>
            <a:pPr eaLnBrk="1" hangingPunct="1"/>
            <a:endParaRPr lang="en-GB" smtClean="0"/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413"/>
            <a:ext cx="338455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02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 possible solution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0645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17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Web data access and reduction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484313"/>
            <a:ext cx="824706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28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web page - </a:t>
            </a:r>
            <a:r>
              <a:rPr lang="en-GB" dirty="0" smtClean="0">
                <a:hlinkClick r:id="rId3"/>
              </a:rPr>
              <a:t>www.mantidproject.org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r>
              <a:rPr lang="en-GB" dirty="0" smtClean="0"/>
              <a:t>VATES Poster -  Poster Session B</a:t>
            </a:r>
            <a:endParaRPr lang="en-GB" dirty="0"/>
          </a:p>
          <a:p>
            <a:r>
              <a:rPr lang="en-GB" dirty="0" smtClean="0"/>
              <a:t>Tessella - Stand 18</a:t>
            </a:r>
          </a:p>
          <a:p>
            <a:endParaRPr lang="en-GB" dirty="0" smtClean="0"/>
          </a:p>
          <a:p>
            <a:r>
              <a:rPr lang="en-GB" dirty="0" smtClean="0"/>
              <a:t>Many Thanks to the Project Sponsors</a:t>
            </a:r>
          </a:p>
          <a:p>
            <a:r>
              <a:rPr lang="en-GB" dirty="0" smtClean="0"/>
              <a:t>And the development team</a:t>
            </a: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3" b="4328"/>
          <a:stretch/>
        </p:blipFill>
        <p:spPr bwMode="auto">
          <a:xfrm>
            <a:off x="899592" y="4293096"/>
            <a:ext cx="3883644" cy="200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56992"/>
            <a:ext cx="1897660" cy="839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361661"/>
            <a:ext cx="1625344" cy="1083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540637"/>
            <a:ext cx="1885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4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framework </a:t>
            </a:r>
            <a:r>
              <a:rPr lang="en-GB" dirty="0"/>
              <a:t>that supports high-performance computing and visualisation of scientific data.</a:t>
            </a:r>
          </a:p>
          <a:p>
            <a:r>
              <a:rPr lang="en-GB" dirty="0" smtClean="0"/>
              <a:t>Manipulate </a:t>
            </a:r>
            <a:r>
              <a:rPr lang="en-GB" dirty="0"/>
              <a:t>and analyse Neutron and Muon </a:t>
            </a:r>
            <a:r>
              <a:rPr lang="en-GB" dirty="0" smtClean="0"/>
              <a:t>data.</a:t>
            </a:r>
            <a:endParaRPr lang="en-GB" dirty="0"/>
          </a:p>
          <a:p>
            <a:pPr lvl="1"/>
            <a:r>
              <a:rPr lang="en-GB" dirty="0" smtClean="0"/>
              <a:t>Neutron Scattering</a:t>
            </a:r>
          </a:p>
          <a:p>
            <a:pPr lvl="2"/>
            <a:r>
              <a:rPr lang="en-GB" dirty="0" smtClean="0"/>
              <a:t>Diffraction, spectroscopy, small angle, </a:t>
            </a:r>
            <a:r>
              <a:rPr lang="en-GB" dirty="0" err="1" smtClean="0"/>
              <a:t>reflectometry</a:t>
            </a:r>
            <a:endParaRPr lang="en-GB" dirty="0" smtClean="0"/>
          </a:p>
          <a:p>
            <a:pPr lvl="1"/>
            <a:r>
              <a:rPr lang="en-GB" dirty="0" smtClean="0"/>
              <a:t>Muon Spectroscopy</a:t>
            </a:r>
          </a:p>
          <a:p>
            <a:pPr lvl="1"/>
            <a:r>
              <a:rPr lang="en-GB" dirty="0" smtClean="0"/>
              <a:t>Could </a:t>
            </a:r>
            <a:r>
              <a:rPr lang="en-GB" dirty="0"/>
              <a:t>be applied to </a:t>
            </a:r>
            <a:r>
              <a:rPr lang="en-GB" dirty="0" smtClean="0"/>
              <a:t>other techniques</a:t>
            </a:r>
            <a:endParaRPr lang="en-GB" dirty="0"/>
          </a:p>
          <a:p>
            <a:r>
              <a:rPr lang="en-GB" dirty="0" smtClean="0"/>
              <a:t>Open Source</a:t>
            </a:r>
            <a:r>
              <a:rPr lang="en-GB" dirty="0"/>
              <a:t> </a:t>
            </a:r>
            <a:endParaRPr lang="en-GB" dirty="0" smtClean="0"/>
          </a:p>
          <a:p>
            <a:r>
              <a:rPr lang="en-GB" dirty="0" smtClean="0"/>
              <a:t>Multiple Platforms </a:t>
            </a:r>
          </a:p>
          <a:p>
            <a:pPr lvl="1"/>
            <a:r>
              <a:rPr lang="en-GB" dirty="0" smtClean="0"/>
              <a:t>Windows</a:t>
            </a:r>
            <a:r>
              <a:rPr lang="en-GB" dirty="0"/>
              <a:t>, Linux, </a:t>
            </a:r>
            <a:r>
              <a:rPr lang="en-GB" dirty="0" smtClean="0"/>
              <a:t>Mac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C:\Mantid\Documents\Images\mantis&amp;wa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22176"/>
            <a:ext cx="4139952" cy="28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48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</a:t>
            </a:r>
            <a:r>
              <a:rPr lang="en-GB" dirty="0" smtClean="0"/>
              <a:t>History</a:t>
            </a:r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404664" y="1916831"/>
            <a:ext cx="5184576" cy="213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28625" y="2222599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02718729"/>
              </p:ext>
            </p:extLst>
          </p:nvPr>
        </p:nvGraphicFramePr>
        <p:xfrm>
          <a:off x="467544" y="1257722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797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Architectural Design - Overview</a:t>
            </a:r>
            <a:endParaRPr lang="en-GB" dirty="0"/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926455" y="5504904"/>
            <a:ext cx="1296988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5" name="AutoShape 23"/>
          <p:cNvSpPr>
            <a:spLocks noChangeAspect="1" noChangeArrowheads="1"/>
          </p:cNvSpPr>
          <p:nvPr/>
        </p:nvSpPr>
        <p:spPr bwMode="auto">
          <a:xfrm>
            <a:off x="683568" y="1272629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" name="Oval 24"/>
          <p:cNvSpPr>
            <a:spLocks noChangeArrowheads="1"/>
          </p:cNvSpPr>
          <p:nvPr/>
        </p:nvSpPr>
        <p:spPr bwMode="auto">
          <a:xfrm>
            <a:off x="2712382" y="1647266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Times New Roman" pitchFamily="18" charset="0"/>
              </a:rPr>
              <a:t>Mantid Framework</a:t>
            </a:r>
            <a:endParaRPr lang="en-GB" sz="2000" b="0" dirty="0"/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829618" y="1536154"/>
            <a:ext cx="1296987" cy="825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smtClean="0">
                <a:latin typeface="Times New Roman" pitchFamily="18" charset="0"/>
              </a:rPr>
              <a:t>Python</a:t>
            </a:r>
            <a:endParaRPr lang="en-GB" sz="1200" b="0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Command line &amp; Scripting interface</a:t>
            </a:r>
            <a:endParaRPr lang="en-GB" b="0" dirty="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829618" y="3461792"/>
            <a:ext cx="1296987" cy="6588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err="1">
                <a:latin typeface="Times New Roman" pitchFamily="18" charset="0"/>
              </a:rPr>
              <a:t>MantidPlot</a:t>
            </a:r>
            <a:r>
              <a:rPr lang="en-GB" sz="1200" b="0" dirty="0">
                <a:latin typeface="Times New Roman" pitchFamily="18" charset="0"/>
              </a:rPr>
              <a:t> Graphing  and analysis</a:t>
            </a:r>
            <a:endParaRPr lang="en-GB" b="0" dirty="0"/>
          </a:p>
        </p:txBody>
      </p:sp>
      <p:sp>
        <p:nvSpPr>
          <p:cNvPr id="9" name="AutoShape 27"/>
          <p:cNvSpPr>
            <a:spLocks noChangeArrowheads="1"/>
          </p:cNvSpPr>
          <p:nvPr/>
        </p:nvSpPr>
        <p:spPr bwMode="auto">
          <a:xfrm>
            <a:off x="7355830" y="1858417"/>
            <a:ext cx="1168400" cy="1550987"/>
          </a:xfrm>
          <a:prstGeom prst="can">
            <a:avLst>
              <a:gd name="adj" fmla="val 3318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RAW data files</a:t>
            </a:r>
            <a:endParaRPr lang="en-GB" b="0"/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7355830" y="3576092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NEXUS data files</a:t>
            </a:r>
            <a:endParaRPr lang="en-GB" b="0" dirty="0"/>
          </a:p>
        </p:txBody>
      </p:sp>
      <p:sp>
        <p:nvSpPr>
          <p:cNvPr id="11" name="Line 29"/>
          <p:cNvSpPr>
            <a:spLocks noChangeShapeType="1"/>
          </p:cNvSpPr>
          <p:nvPr/>
        </p:nvSpPr>
        <p:spPr bwMode="auto">
          <a:xfrm flipH="1">
            <a:off x="5855643" y="2575967"/>
            <a:ext cx="149225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2" name="Line 30"/>
          <p:cNvSpPr>
            <a:spLocks noChangeShapeType="1"/>
          </p:cNvSpPr>
          <p:nvPr/>
        </p:nvSpPr>
        <p:spPr bwMode="auto">
          <a:xfrm flipH="1" flipV="1">
            <a:off x="5855643" y="3290342"/>
            <a:ext cx="1511300" cy="814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3" name="Line 31"/>
          <p:cNvSpPr>
            <a:spLocks noChangeShapeType="1"/>
          </p:cNvSpPr>
          <p:nvPr/>
        </p:nvSpPr>
        <p:spPr bwMode="auto">
          <a:xfrm>
            <a:off x="2117080" y="1847304"/>
            <a:ext cx="512763" cy="1011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4" name="Rectangle 32"/>
          <p:cNvSpPr>
            <a:spLocks noChangeArrowheads="1"/>
          </p:cNvSpPr>
          <p:nvPr/>
        </p:nvSpPr>
        <p:spPr bwMode="auto">
          <a:xfrm>
            <a:off x="855018" y="5433467"/>
            <a:ext cx="1296987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15" name="Line 33"/>
          <p:cNvSpPr>
            <a:spLocks noChangeShapeType="1"/>
          </p:cNvSpPr>
          <p:nvPr/>
        </p:nvSpPr>
        <p:spPr bwMode="auto">
          <a:xfrm flipV="1">
            <a:off x="2144068" y="3231604"/>
            <a:ext cx="280987" cy="668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6" name="Line 34"/>
          <p:cNvSpPr>
            <a:spLocks noChangeShapeType="1"/>
          </p:cNvSpPr>
          <p:nvPr/>
        </p:nvSpPr>
        <p:spPr bwMode="auto">
          <a:xfrm flipV="1">
            <a:off x="2212330" y="3244304"/>
            <a:ext cx="358775" cy="226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7" name="AutoShape 35"/>
          <p:cNvSpPr>
            <a:spLocks noChangeArrowheads="1"/>
          </p:cNvSpPr>
          <p:nvPr/>
        </p:nvSpPr>
        <p:spPr bwMode="auto">
          <a:xfrm>
            <a:off x="6058843" y="1329779"/>
            <a:ext cx="1168400" cy="1189038"/>
          </a:xfrm>
          <a:prstGeom prst="can">
            <a:avLst>
              <a:gd name="adj" fmla="val 25442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Instrument log files</a:t>
            </a:r>
            <a:endParaRPr lang="en-GB" b="0" dirty="0"/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>
            <a:off x="5784205" y="2433092"/>
            <a:ext cx="40640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386955" y="2858542"/>
            <a:ext cx="568325" cy="3952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b="0" dirty="0">
                <a:latin typeface="Times New Roman" pitchFamily="18" charset="0"/>
              </a:rPr>
              <a:t>API</a:t>
            </a:r>
            <a:endParaRPr lang="en-GB" b="0" dirty="0"/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4569768" y="2861717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Workspaces</a:t>
            </a:r>
            <a:endParaRPr lang="en-GB" sz="2800" b="0" dirty="0"/>
          </a:p>
        </p:txBody>
      </p:sp>
      <p:sp>
        <p:nvSpPr>
          <p:cNvPr id="21" name="AutoShape 60"/>
          <p:cNvSpPr>
            <a:spLocks noChangeArrowheads="1"/>
          </p:cNvSpPr>
          <p:nvPr/>
        </p:nvSpPr>
        <p:spPr bwMode="auto">
          <a:xfrm>
            <a:off x="6000105" y="4498429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DAE direct access</a:t>
            </a:r>
            <a:endParaRPr lang="en-GB" b="0" dirty="0"/>
          </a:p>
        </p:txBody>
      </p:sp>
      <p:sp>
        <p:nvSpPr>
          <p:cNvPr id="22" name="Line 61"/>
          <p:cNvSpPr>
            <a:spLocks noChangeShapeType="1"/>
          </p:cNvSpPr>
          <p:nvPr/>
        </p:nvSpPr>
        <p:spPr bwMode="auto">
          <a:xfrm flipH="1" flipV="1">
            <a:off x="5855643" y="3361779"/>
            <a:ext cx="720725" cy="1150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3" name="Rectangle 38"/>
          <p:cNvSpPr>
            <a:spLocks noChangeArrowheads="1"/>
          </p:cNvSpPr>
          <p:nvPr/>
        </p:nvSpPr>
        <p:spPr bwMode="auto">
          <a:xfrm>
            <a:off x="3069580" y="2861717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Algorithms</a:t>
            </a:r>
            <a:endParaRPr lang="en-GB" sz="2800" b="0" dirty="0"/>
          </a:p>
        </p:txBody>
      </p:sp>
      <p:grpSp>
        <p:nvGrpSpPr>
          <p:cNvPr id="24" name="Group 37"/>
          <p:cNvGrpSpPr>
            <a:grpSpLocks/>
          </p:cNvGrpSpPr>
          <p:nvPr/>
        </p:nvGrpSpPr>
        <p:grpSpPr bwMode="auto">
          <a:xfrm>
            <a:off x="2998143" y="3361779"/>
            <a:ext cx="1390650" cy="720725"/>
            <a:chOff x="2928926" y="5072074"/>
            <a:chExt cx="1389980" cy="720095"/>
          </a:xfrm>
        </p:grpSpPr>
        <p:grpSp>
          <p:nvGrpSpPr>
            <p:cNvPr id="25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27" name="Picture 26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" name="Picture 27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grpSp>
        <p:nvGrpSpPr>
          <p:cNvPr id="29" name="Group 38"/>
          <p:cNvGrpSpPr>
            <a:grpSpLocks/>
          </p:cNvGrpSpPr>
          <p:nvPr/>
        </p:nvGrpSpPr>
        <p:grpSpPr bwMode="auto">
          <a:xfrm>
            <a:off x="4426893" y="3361779"/>
            <a:ext cx="1390650" cy="720725"/>
            <a:chOff x="2928926" y="5072074"/>
            <a:chExt cx="1389980" cy="720095"/>
          </a:xfrm>
        </p:grpSpPr>
        <p:grpSp>
          <p:nvGrpSpPr>
            <p:cNvPr id="30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2" name="Picture 31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Picture 32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6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Plug in extensions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Members</a:t>
            </a:r>
            <a:endParaRPr lang="en-GB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9673"/>
            <a:ext cx="8064896" cy="575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Contributors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96" y="712751"/>
            <a:ext cx="2664118" cy="1493340"/>
          </a:xfrm>
          <a:prstGeom prst="rect">
            <a:avLst/>
          </a:prstGeom>
        </p:spPr>
      </p:pic>
      <p:pic>
        <p:nvPicPr>
          <p:cNvPr id="1026" name="Picture 2" descr="McStas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19" y="1157199"/>
            <a:ext cx="1787882" cy="1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67589"/>
            <a:ext cx="1303685" cy="123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952310" y="2276872"/>
            <a:ext cx="2232248" cy="3960440"/>
          </a:xfrm>
        </p:spPr>
        <p:txBody>
          <a:bodyPr/>
          <a:lstStyle/>
          <a:p>
            <a:r>
              <a:rPr lang="en-GB" sz="1800" dirty="0" smtClean="0"/>
              <a:t>NMI3 supported evaluation</a:t>
            </a:r>
          </a:p>
          <a:p>
            <a:r>
              <a:rPr lang="en-GB" sz="1800" dirty="0" smtClean="0"/>
              <a:t>IN4,5 &amp; 6</a:t>
            </a:r>
          </a:p>
          <a:p>
            <a:r>
              <a:rPr lang="en-GB" sz="1800" dirty="0" smtClean="0"/>
              <a:t>D33</a:t>
            </a:r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Focus</a:t>
            </a:r>
            <a:endParaRPr lang="en-GB" sz="18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491880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Lujan Nexus Load algorithm</a:t>
            </a:r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r>
              <a:rPr lang="en-GB" sz="1800" b="0" kern="0" dirty="0" err="1" smtClean="0"/>
              <a:t>Mibemol</a:t>
            </a:r>
            <a:endParaRPr lang="en-GB" sz="1800" b="0" kern="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6300192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Improving </a:t>
            </a:r>
            <a:r>
              <a:rPr lang="en-GB" sz="1800" b="0" kern="0" dirty="0" err="1" smtClean="0"/>
              <a:t>McStas</a:t>
            </a:r>
            <a:r>
              <a:rPr lang="en-GB" sz="1800" b="0" kern="0" dirty="0" smtClean="0"/>
              <a:t> – Mantid  integration</a:t>
            </a:r>
          </a:p>
          <a:p>
            <a:r>
              <a:rPr lang="en-GB" sz="1800" b="0" kern="0" dirty="0" err="1" smtClean="0"/>
              <a:t>LoadMcStas</a:t>
            </a:r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r>
              <a:rPr lang="en-GB" sz="1800" b="0" kern="0" dirty="0" err="1" smtClean="0"/>
              <a:t>TofTof</a:t>
            </a:r>
            <a:endParaRPr lang="en-GB" sz="1800" b="0" kern="0" dirty="0"/>
          </a:p>
        </p:txBody>
      </p:sp>
      <p:pic>
        <p:nvPicPr>
          <p:cNvPr id="1030" name="Picture 6" descr="Paul Scherrer Instit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4" y="4769253"/>
            <a:ext cx="15621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-llb.cea.fr/Images/logoLL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93096"/>
            <a:ext cx="1728192" cy="105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lz-garching.de/files/frm_ii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33" y="4339279"/>
            <a:ext cx="1743454" cy="9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8" y="836712"/>
            <a:ext cx="4134626" cy="336989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00075" y="4360887"/>
            <a:ext cx="2371725" cy="1876425"/>
          </a:xfrm>
          <a:prstGeom prst="rect">
            <a:avLst/>
          </a:prstGeom>
          <a:noFill/>
        </p:spPr>
      </p:pic>
      <p:pic>
        <p:nvPicPr>
          <p:cNvPr id="9218" name="Picture 2" descr="File:ImageView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878297"/>
            <a:ext cx="5133454" cy="299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7" name="Picture 9" descr="C:\Mantid\Documents\Images\screenshots\Instrument view of GEM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6595282" y="634345"/>
            <a:ext cx="2361549" cy="33983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51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95861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077072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28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766</TotalTime>
  <Words>310</Words>
  <Application>Microsoft Office PowerPoint</Application>
  <PresentationFormat>On-screen Show (4:3)</PresentationFormat>
  <Paragraphs>138</Paragraphs>
  <Slides>19</Slides>
  <Notes>19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Mantid slide template</vt:lpstr>
      <vt:lpstr>Mantid  Current Development  and Future Plans</vt:lpstr>
      <vt:lpstr>What Is Mantid</vt:lpstr>
      <vt:lpstr>Project History</vt:lpstr>
      <vt:lpstr>Architectural Design - Overview</vt:lpstr>
      <vt:lpstr>Plug in extensions</vt:lpstr>
      <vt:lpstr>Members</vt:lpstr>
      <vt:lpstr>Contributors</vt:lpstr>
      <vt:lpstr>What can we do - Visualization</vt:lpstr>
      <vt:lpstr>What we can do - Tools</vt:lpstr>
      <vt:lpstr>What can we do - Visualization</vt:lpstr>
      <vt:lpstr>What we can do - Scripting</vt:lpstr>
      <vt:lpstr>Live data reduction</vt:lpstr>
      <vt:lpstr>Live data reduction</vt:lpstr>
      <vt:lpstr>Future Plans</vt:lpstr>
      <vt:lpstr>Intelligent Run Control</vt:lpstr>
      <vt:lpstr>Current high Volume data</vt:lpstr>
      <vt:lpstr>A possible solution</vt:lpstr>
      <vt:lpstr>Web data access and reduction</vt:lpstr>
      <vt:lpstr>Further information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Nicholas Draper</cp:lastModifiedBy>
  <cp:revision>28</cp:revision>
  <dcterms:created xsi:type="dcterms:W3CDTF">2013-07-01T09:21:39Z</dcterms:created>
  <dcterms:modified xsi:type="dcterms:W3CDTF">2013-07-10T10:48:53Z</dcterms:modified>
</cp:coreProperties>
</file>